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9" r:id="rId2"/>
    <p:sldId id="260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AC24A-E241-4DDF-8768-5CA6430FEAF7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69408-E8D4-4513-AFCD-3236774119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28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69408-E8D4-4513-AFCD-3236774119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48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 2: </a:t>
            </a:r>
            <a:r>
              <a:rPr lang="it-IT" dirty="0"/>
              <a:t>Standardi pristupačnosti, smernice i primeri dobre prakse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99709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PROGRAM OBUKE ZA PRISTUPAČNI KULTURNI TURIZAM – OBUKA ZA TRENERE</a:t>
            </a:r>
            <a:endParaRPr lang="en-GB" dirty="0"/>
          </a:p>
          <a:p>
            <a:r>
              <a:rPr lang="en-US" dirty="0"/>
              <a:t>PROJEKAT: TACT – OBUKA ZA PRISTUPAČNI KULTURNI TURIZAM</a:t>
            </a:r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1636" y="5452717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Finansirano</a:t>
            </a:r>
            <a:r>
              <a:rPr lang="en-US" sz="1200" dirty="0"/>
              <a:t> od </a:t>
            </a:r>
            <a:r>
              <a:rPr lang="en-US" sz="1200" dirty="0" err="1"/>
              <a:t>strane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Izneti</a:t>
            </a:r>
            <a:r>
              <a:rPr lang="en-US" sz="1200" dirty="0"/>
              <a:t> </a:t>
            </a:r>
            <a:r>
              <a:rPr lang="en-US" sz="1200" dirty="0" err="1"/>
              <a:t>stavovi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</a:t>
            </a:r>
            <a:r>
              <a:rPr lang="en-US" sz="1200" dirty="0" err="1"/>
              <a:t>mišljenja</a:t>
            </a:r>
            <a:r>
              <a:rPr lang="en-US" sz="1200" dirty="0"/>
              <a:t> </a:t>
            </a:r>
            <a:r>
              <a:rPr lang="en-US" sz="1200" dirty="0" err="1"/>
              <a:t>predstavljaju</a:t>
            </a:r>
            <a:r>
              <a:rPr lang="en-US" sz="1200" dirty="0"/>
              <a:t> </a:t>
            </a:r>
            <a:r>
              <a:rPr lang="en-US" sz="1200" dirty="0" err="1"/>
              <a:t>isključivo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autora</a:t>
            </a:r>
            <a:r>
              <a:rPr lang="en-US" sz="1200" dirty="0"/>
              <a:t> </a:t>
            </a:r>
            <a:r>
              <a:rPr lang="en-US" sz="1200" dirty="0" err="1"/>
              <a:t>i</a:t>
            </a:r>
            <a:r>
              <a:rPr lang="en-US" sz="1200" dirty="0"/>
              <a:t> ne </a:t>
            </a:r>
            <a:r>
              <a:rPr lang="en-US" sz="1200" dirty="0" err="1"/>
              <a:t>moraju</a:t>
            </a:r>
            <a:r>
              <a:rPr lang="en-US" sz="1200" dirty="0"/>
              <a:t> </a:t>
            </a:r>
            <a:r>
              <a:rPr lang="en-US" sz="1200" dirty="0" err="1"/>
              <a:t>nužno</a:t>
            </a:r>
            <a:r>
              <a:rPr lang="en-US" sz="1200" dirty="0"/>
              <a:t> </a:t>
            </a:r>
            <a:r>
              <a:rPr lang="en-US" sz="1200" dirty="0" err="1"/>
              <a:t>odražavati</a:t>
            </a:r>
            <a:r>
              <a:rPr lang="en-US" sz="1200" dirty="0"/>
              <a:t> </a:t>
            </a:r>
            <a:r>
              <a:rPr lang="en-US" sz="1200" dirty="0" err="1"/>
              <a:t>stavove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ili</a:t>
            </a:r>
            <a:r>
              <a:rPr lang="en-US" sz="1200" dirty="0"/>
              <a:t> </a:t>
            </a:r>
            <a:r>
              <a:rPr lang="en-US" sz="1200" dirty="0" err="1"/>
              <a:t>Fondacije</a:t>
            </a:r>
            <a:r>
              <a:rPr lang="en-US" sz="1200" dirty="0"/>
              <a:t> Tempus. Ni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Fondacija</a:t>
            </a:r>
            <a:r>
              <a:rPr lang="en-US" sz="1200" dirty="0"/>
              <a:t> Tempus ne </a:t>
            </a:r>
            <a:r>
              <a:rPr lang="en-US" sz="1200" dirty="0" err="1"/>
              <a:t>mogu</a:t>
            </a:r>
            <a:r>
              <a:rPr lang="en-US" sz="1200" dirty="0"/>
              <a:t> se </a:t>
            </a:r>
            <a:r>
              <a:rPr lang="en-US" sz="1200" dirty="0" err="1"/>
              <a:t>smatrati</a:t>
            </a:r>
            <a:r>
              <a:rPr lang="en-US" sz="1200" dirty="0"/>
              <a:t> </a:t>
            </a:r>
            <a:r>
              <a:rPr lang="en-US" sz="1200" dirty="0" err="1"/>
              <a:t>odgovornim</a:t>
            </a:r>
            <a:r>
              <a:rPr lang="en-US" sz="1200" dirty="0"/>
              <a:t> za </a:t>
            </a:r>
            <a:r>
              <a:rPr lang="en-US" sz="1200" dirty="0" err="1"/>
              <a:t>njihov</a:t>
            </a:r>
            <a:r>
              <a:rPr lang="en-US" sz="1200" dirty="0"/>
              <a:t> </a:t>
            </a:r>
            <a:r>
              <a:rPr lang="en-US" sz="1200" dirty="0" err="1"/>
              <a:t>sadržaj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34905-C0B3-7877-9FEF-C78B70190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8BB4-9188-2519-E0F5-E12DDE22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delovanja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723DE-D149-9E1E-09D6-358D267C6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III. </a:t>
            </a:r>
            <a:r>
              <a:rPr lang="en-US" sz="2800" b="1" dirty="0"/>
              <a:t>UKLANJANJE PREPREKA</a:t>
            </a:r>
            <a:endParaRPr lang="en-GB" sz="2800" b="1" dirty="0"/>
          </a:p>
          <a:p>
            <a:pPr lvl="1"/>
            <a:r>
              <a:rPr lang="en-US" sz="2000" dirty="0" err="1"/>
              <a:t>obezbeđivanje</a:t>
            </a:r>
            <a:r>
              <a:rPr lang="en-US" sz="2000" dirty="0"/>
              <a:t> da </a:t>
            </a:r>
            <a:r>
              <a:rPr lang="en-US" sz="2000" dirty="0" err="1"/>
              <a:t>donosioci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, </a:t>
            </a:r>
            <a:r>
              <a:rPr lang="en-US" sz="2000" dirty="0" err="1"/>
              <a:t>upravljači</a:t>
            </a:r>
            <a:r>
              <a:rPr lang="en-US" sz="2000" dirty="0"/>
              <a:t> </a:t>
            </a:r>
            <a:r>
              <a:rPr lang="en-US" sz="2000" dirty="0" err="1"/>
              <a:t>kulturnim</a:t>
            </a:r>
            <a:r>
              <a:rPr lang="en-US" sz="2000" dirty="0"/>
              <a:t> </a:t>
            </a:r>
            <a:r>
              <a:rPr lang="en-US" sz="2000" dirty="0" err="1"/>
              <a:t>nasleđem</a:t>
            </a:r>
            <a:r>
              <a:rPr lang="en-US" sz="2000" dirty="0"/>
              <a:t>, </a:t>
            </a:r>
            <a:r>
              <a:rPr lang="en-US" sz="2000" dirty="0" err="1"/>
              <a:t>stručnjaci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osoblje</a:t>
            </a:r>
            <a:r>
              <a:rPr lang="en-US" sz="2000" dirty="0"/>
              <a:t> </a:t>
            </a:r>
            <a:r>
              <a:rPr lang="en-US" sz="2000" dirty="0" err="1"/>
              <a:t>podrške</a:t>
            </a:r>
            <a:r>
              <a:rPr lang="en-US" sz="2000" dirty="0"/>
              <a:t> </a:t>
            </a:r>
            <a:r>
              <a:rPr lang="en-US" sz="2000" dirty="0" err="1"/>
              <a:t>razumeju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širi</a:t>
            </a:r>
            <a:r>
              <a:rPr lang="en-US" sz="2000" dirty="0"/>
              <a:t> </a:t>
            </a:r>
            <a:r>
              <a:rPr lang="en-US" sz="2000" dirty="0" err="1"/>
              <a:t>spektar</a:t>
            </a:r>
            <a:r>
              <a:rPr lang="en-US" sz="2000" dirty="0"/>
              <a:t> </a:t>
            </a:r>
            <a:r>
              <a:rPr lang="en-US" sz="2000" dirty="0" err="1"/>
              <a:t>zahteva</a:t>
            </a:r>
            <a:r>
              <a:rPr lang="en-US" sz="2000" dirty="0"/>
              <a:t> u </a:t>
            </a:r>
            <a:r>
              <a:rPr lang="en-US" sz="2000" dirty="0" err="1"/>
              <a:t>oblasti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GB" sz="2000" dirty="0"/>
              <a:t>;</a:t>
            </a:r>
          </a:p>
          <a:p>
            <a:pPr lvl="1"/>
            <a:r>
              <a:rPr lang="en-US" sz="2000" dirty="0" err="1"/>
              <a:t>sticanje</a:t>
            </a:r>
            <a:r>
              <a:rPr lang="en-US" sz="2000" dirty="0"/>
              <a:t> </a:t>
            </a:r>
            <a:r>
              <a:rPr lang="en-US" sz="2000" dirty="0" err="1"/>
              <a:t>veština</a:t>
            </a:r>
            <a:r>
              <a:rPr lang="en-US" sz="2000" dirty="0"/>
              <a:t> za </a:t>
            </a:r>
            <a:r>
              <a:rPr lang="en-US" sz="2000" dirty="0" err="1"/>
              <a:t>pružanje</a:t>
            </a:r>
            <a:r>
              <a:rPr lang="en-US" sz="2000" dirty="0"/>
              <a:t> </a:t>
            </a:r>
            <a:r>
              <a:rPr lang="en-US" sz="2000" dirty="0" err="1"/>
              <a:t>pomoći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podrške</a:t>
            </a:r>
            <a:r>
              <a:rPr lang="en-US" sz="2000" dirty="0"/>
              <a:t> </a:t>
            </a:r>
            <a:r>
              <a:rPr lang="en-US" sz="2000" dirty="0" err="1"/>
              <a:t>posetiocima</a:t>
            </a:r>
            <a:r>
              <a:rPr lang="en-GB" sz="2000" dirty="0"/>
              <a:t>.</a:t>
            </a:r>
          </a:p>
          <a:p>
            <a:r>
              <a:rPr lang="en-US" sz="2800" b="1" dirty="0"/>
              <a:t>IV. ZAJEDNIČKI PROSTORI</a:t>
            </a:r>
          </a:p>
          <a:p>
            <a:pPr lvl="1"/>
            <a:r>
              <a:rPr lang="en-US" sz="2000" dirty="0" err="1"/>
              <a:t>obezbeđivanje</a:t>
            </a:r>
            <a:r>
              <a:rPr lang="en-US" sz="2000" dirty="0"/>
              <a:t> </a:t>
            </a:r>
            <a:r>
              <a:rPr lang="en-US" sz="2000" dirty="0" err="1"/>
              <a:t>zajedničkih</a:t>
            </a:r>
            <a:r>
              <a:rPr lang="en-US" sz="2000" dirty="0"/>
              <a:t> </a:t>
            </a:r>
            <a:r>
              <a:rPr lang="en-US" sz="2000" dirty="0" err="1"/>
              <a:t>prostora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ruta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posetioci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za </a:t>
            </a:r>
            <a:r>
              <a:rPr lang="en-US" sz="2000" dirty="0" err="1"/>
              <a:t>kretanje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boravak</a:t>
            </a:r>
            <a:r>
              <a:rPr lang="en-US" sz="2000" dirty="0"/>
              <a:t>,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mogli</a:t>
            </a:r>
            <a:r>
              <a:rPr lang="en-US" sz="2000" dirty="0"/>
              <a:t> da </a:t>
            </a:r>
            <a:r>
              <a:rPr lang="en-US" sz="2000" dirty="0" err="1"/>
              <a:t>pristupe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sadržaje</a:t>
            </a:r>
            <a:r>
              <a:rPr lang="en-US" sz="2000" dirty="0"/>
              <a:t> </a:t>
            </a:r>
            <a:r>
              <a:rPr lang="en-US" sz="2000" dirty="0" err="1"/>
              <a:t>namenjene</a:t>
            </a:r>
            <a:r>
              <a:rPr lang="en-US" sz="2000" dirty="0"/>
              <a:t> </a:t>
            </a:r>
            <a:r>
              <a:rPr lang="en-US" sz="2000" dirty="0" err="1"/>
              <a:t>javnoj</a:t>
            </a:r>
            <a:r>
              <a:rPr lang="en-US" sz="2000" dirty="0"/>
              <a:t> </a:t>
            </a:r>
            <a:r>
              <a:rPr lang="en-US" sz="2000" dirty="0" err="1"/>
              <a:t>upotrebi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obezbeđivanje</a:t>
            </a:r>
            <a:r>
              <a:rPr lang="en-US" sz="2000" dirty="0"/>
              <a:t> </a:t>
            </a:r>
            <a:r>
              <a:rPr lang="en-US" sz="2000" dirty="0" err="1"/>
              <a:t>visokog</a:t>
            </a:r>
            <a:r>
              <a:rPr lang="en-US" sz="2000" dirty="0"/>
              <a:t> </a:t>
            </a:r>
            <a:r>
              <a:rPr lang="en-US" sz="2000" dirty="0" err="1"/>
              <a:t>kvaliteta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u </a:t>
            </a:r>
            <a:r>
              <a:rPr lang="en-US" sz="2000" dirty="0" err="1"/>
              <a:t>zajedničkim</a:t>
            </a:r>
            <a:r>
              <a:rPr lang="en-US" sz="2000" dirty="0"/>
              <a:t> </a:t>
            </a:r>
            <a:r>
              <a:rPr lang="en-US" sz="2000" dirty="0" err="1"/>
              <a:t>prostorima</a:t>
            </a:r>
            <a:r>
              <a:rPr lang="en-US" sz="2000" dirty="0"/>
              <a:t> za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posetioce</a:t>
            </a:r>
            <a:r>
              <a:rPr lang="en-US" sz="2000" dirty="0"/>
              <a:t>,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invaliditetom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bez </a:t>
            </a:r>
            <a:r>
              <a:rPr lang="en-US" sz="2000" dirty="0" err="1"/>
              <a:t>njega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014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3ABBA-24E9-C7BE-4B91-7D4880867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3ED06-3F40-A243-3DB7-BAD8E4956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delovanja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CAF6B-4AAE-845A-7492-F929B4E71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V. LOKALITETI KULTURNOG NASLEĐA, SPOMENICI I ISTORIJSKA PODRUČJA</a:t>
            </a:r>
          </a:p>
          <a:p>
            <a:pPr lvl="1"/>
            <a:r>
              <a:rPr lang="en-US" sz="2000" dirty="0"/>
              <a:t>Ovi </a:t>
            </a:r>
            <a:r>
              <a:rPr lang="en-US" sz="2000" dirty="0" err="1"/>
              <a:t>elementi</a:t>
            </a:r>
            <a:r>
              <a:rPr lang="en-US" sz="2000" dirty="0"/>
              <a:t> </a:t>
            </a:r>
            <a:r>
              <a:rPr lang="en-US" sz="2000" dirty="0" err="1"/>
              <a:t>često</a:t>
            </a:r>
            <a:r>
              <a:rPr lang="en-US" sz="2000" dirty="0"/>
              <a:t> </a:t>
            </a:r>
            <a:r>
              <a:rPr lang="en-US" sz="2000" dirty="0" err="1"/>
              <a:t>predstavljaju</a:t>
            </a:r>
            <a:r>
              <a:rPr lang="en-US" sz="2000" dirty="0"/>
              <a:t> </a:t>
            </a:r>
            <a:r>
              <a:rPr lang="en-US" sz="2000" dirty="0" err="1"/>
              <a:t>osnovu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identiteta</a:t>
            </a:r>
            <a:r>
              <a:rPr lang="en-US" sz="2000" dirty="0"/>
              <a:t> </a:t>
            </a:r>
            <a:r>
              <a:rPr lang="en-US" sz="2000" dirty="0" err="1"/>
              <a:t>destinacije</a:t>
            </a:r>
            <a:r>
              <a:rPr lang="en-US" sz="2000" dirty="0"/>
              <a:t>, a </a:t>
            </a:r>
            <a:r>
              <a:rPr lang="en-US" sz="2000" dirty="0" err="1"/>
              <a:t>unapređenje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doprinosi</a:t>
            </a:r>
            <a:r>
              <a:rPr lang="en-US" sz="2000" dirty="0"/>
              <a:t> </a:t>
            </a:r>
            <a:r>
              <a:rPr lang="en-US" sz="2000" dirty="0" err="1"/>
              <a:t>njihovoj</a:t>
            </a:r>
            <a:r>
              <a:rPr lang="en-US" sz="2000" dirty="0"/>
              <a:t> </a:t>
            </a:r>
            <a:r>
              <a:rPr lang="en-US" sz="2000" dirty="0" err="1"/>
              <a:t>funkcionalnosti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korišćenju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Može</a:t>
            </a:r>
            <a:r>
              <a:rPr lang="en-US" sz="2000" dirty="0"/>
              <a:t> se </a:t>
            </a:r>
            <a:r>
              <a:rPr lang="en-US" sz="2000" dirty="0" err="1"/>
              <a:t>razmotriti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</a:t>
            </a:r>
            <a:r>
              <a:rPr lang="en-US" sz="2000" dirty="0" err="1"/>
              <a:t>spektar</a:t>
            </a:r>
            <a:r>
              <a:rPr lang="en-US" sz="2000" dirty="0"/>
              <a:t> </a:t>
            </a:r>
            <a:r>
              <a:rPr lang="en-US" sz="2000" dirty="0" err="1"/>
              <a:t>rešenja</a:t>
            </a:r>
            <a:r>
              <a:rPr lang="en-US" sz="2000" dirty="0"/>
              <a:t> za </a:t>
            </a:r>
            <a:r>
              <a:rPr lang="en-US" sz="2000" dirty="0" err="1"/>
              <a:t>pristupačnost</a:t>
            </a:r>
            <a:r>
              <a:rPr lang="en-US" sz="2000" dirty="0"/>
              <a:t>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primenu</a:t>
            </a:r>
            <a:r>
              <a:rPr lang="en-US" sz="2000" dirty="0"/>
              <a:t> </a:t>
            </a:r>
            <a:r>
              <a:rPr lang="en-US" sz="2000" dirty="0" err="1"/>
              <a:t>principa</a:t>
            </a:r>
            <a:r>
              <a:rPr lang="en-US" sz="2000" dirty="0"/>
              <a:t> </a:t>
            </a:r>
            <a:r>
              <a:rPr lang="en-US" sz="2000" dirty="0" err="1"/>
              <a:t>zaštite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nasleđa</a:t>
            </a:r>
            <a:r>
              <a:rPr lang="en-US" sz="2000" dirty="0"/>
              <a:t>.</a:t>
            </a:r>
          </a:p>
          <a:p>
            <a:r>
              <a:rPr lang="en-US" sz="2800" b="1" dirty="0"/>
              <a:t>VI. MUZEJI I IZLOŽBENI PROSTORI</a:t>
            </a:r>
          </a:p>
          <a:p>
            <a:pPr lvl="1"/>
            <a:r>
              <a:rPr lang="en-US" sz="2000" dirty="0" err="1"/>
              <a:t>Muzeji</a:t>
            </a:r>
            <a:r>
              <a:rPr lang="en-US" sz="2000" dirty="0"/>
              <a:t>, </a:t>
            </a:r>
            <a:r>
              <a:rPr lang="en-US" sz="2000" dirty="0" err="1"/>
              <a:t>galerije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izložbeni</a:t>
            </a:r>
            <a:r>
              <a:rPr lang="en-US" sz="2000" dirty="0"/>
              <a:t> </a:t>
            </a:r>
            <a:r>
              <a:rPr lang="en-US" sz="2000" dirty="0" err="1"/>
              <a:t>prostori</a:t>
            </a:r>
            <a:r>
              <a:rPr lang="en-US" sz="2000" dirty="0"/>
              <a:t> </a:t>
            </a:r>
            <a:r>
              <a:rPr lang="en-US" sz="2000" dirty="0" err="1"/>
              <a:t>privlače</a:t>
            </a:r>
            <a:r>
              <a:rPr lang="en-US" sz="2000" dirty="0"/>
              <a:t> </a:t>
            </a:r>
            <a:r>
              <a:rPr lang="en-US" sz="2000" dirty="0" err="1"/>
              <a:t>veliki</a:t>
            </a:r>
            <a:r>
              <a:rPr lang="en-US" sz="2000" dirty="0"/>
              <a:t> </a:t>
            </a:r>
            <a:r>
              <a:rPr lang="en-US" sz="2000" dirty="0" err="1"/>
              <a:t>broj</a:t>
            </a:r>
            <a:r>
              <a:rPr lang="en-US" sz="2000" dirty="0"/>
              <a:t> </a:t>
            </a:r>
            <a:r>
              <a:rPr lang="en-US" sz="2000" dirty="0" err="1"/>
              <a:t>lokalnih</a:t>
            </a:r>
            <a:r>
              <a:rPr lang="en-US" sz="2000" dirty="0"/>
              <a:t> </a:t>
            </a:r>
            <a:r>
              <a:rPr lang="en-US" sz="2000" dirty="0" err="1"/>
              <a:t>posetilaca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turista;</a:t>
            </a:r>
          </a:p>
          <a:p>
            <a:pPr lvl="1"/>
            <a:r>
              <a:rPr lang="en-US" sz="2000" dirty="0" err="1"/>
              <a:t>Postoji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</a:t>
            </a:r>
            <a:r>
              <a:rPr lang="en-US" sz="2000" dirty="0" err="1"/>
              <a:t>spektar</a:t>
            </a:r>
            <a:r>
              <a:rPr lang="en-US" sz="2000" dirty="0"/>
              <a:t> </a:t>
            </a:r>
            <a:r>
              <a:rPr lang="en-US" sz="2000" dirty="0" err="1"/>
              <a:t>rešenja</a:t>
            </a:r>
            <a:r>
              <a:rPr lang="en-US" sz="2000" dirty="0"/>
              <a:t> za </a:t>
            </a:r>
            <a:r>
              <a:rPr lang="en-US" sz="2000" dirty="0" err="1"/>
              <a:t>unapređenje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njihovih</a:t>
            </a:r>
            <a:r>
              <a:rPr lang="en-US" sz="2000" dirty="0"/>
              <a:t> </a:t>
            </a:r>
            <a:r>
              <a:rPr lang="en-US" sz="2000" dirty="0" err="1"/>
              <a:t>objekata</a:t>
            </a:r>
            <a:r>
              <a:rPr lang="en-US" sz="2000" dirty="0"/>
              <a:t>, </a:t>
            </a:r>
            <a:r>
              <a:rPr lang="en-US" sz="2000" dirty="0" err="1"/>
              <a:t>usluga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sadržaja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dirty="0" err="1"/>
              <a:t>stvorilo</a:t>
            </a:r>
            <a:r>
              <a:rPr lang="en-US" sz="2000" dirty="0"/>
              <a:t> </a:t>
            </a:r>
            <a:r>
              <a:rPr lang="en-US" sz="2000" dirty="0" err="1"/>
              <a:t>zanimljivije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pristupačnije</a:t>
            </a:r>
            <a:r>
              <a:rPr lang="en-US" sz="2000" dirty="0"/>
              <a:t> </a:t>
            </a:r>
            <a:r>
              <a:rPr lang="en-US" sz="2000" dirty="0" err="1"/>
              <a:t>iskustvo</a:t>
            </a:r>
            <a:r>
              <a:rPr lang="en-US" sz="2000" dirty="0"/>
              <a:t> za </a:t>
            </a:r>
            <a:r>
              <a:rPr lang="en-US" sz="2000" dirty="0" err="1"/>
              <a:t>posetioce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021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C53B9-C4F9-3B27-4DBF-0EB78818B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CEFB6-FCCC-5149-3D6B-3BE5C1DB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delovanja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71626-2E58-CD8D-2FB5-45B9269A7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VII. </a:t>
            </a:r>
            <a:r>
              <a:rPr lang="it-IT" sz="2800" b="1" dirty="0"/>
              <a:t>KULTURNI DOGAĐAJI I IZVOĐAČKI PROSTORI</a:t>
            </a:r>
            <a:endParaRPr lang="en-US" sz="2800" b="1" dirty="0"/>
          </a:p>
          <a:p>
            <a:pPr lvl="1"/>
            <a:r>
              <a:rPr lang="en-US" sz="2000" dirty="0" err="1"/>
              <a:t>Koncerti</a:t>
            </a:r>
            <a:r>
              <a:rPr lang="en-US" sz="2000" dirty="0"/>
              <a:t>, </a:t>
            </a:r>
            <a:r>
              <a:rPr lang="en-US" sz="2000" dirty="0" err="1"/>
              <a:t>pozorišne</a:t>
            </a:r>
            <a:r>
              <a:rPr lang="en-US" sz="2000" dirty="0"/>
              <a:t> </a:t>
            </a:r>
            <a:r>
              <a:rPr lang="en-US" sz="2000" dirty="0" err="1"/>
              <a:t>predstave</a:t>
            </a:r>
            <a:r>
              <a:rPr lang="en-US" sz="2000" dirty="0"/>
              <a:t>, opera, </a:t>
            </a:r>
            <a:r>
              <a:rPr lang="en-US" sz="2000" dirty="0" err="1"/>
              <a:t>plesni</a:t>
            </a:r>
            <a:r>
              <a:rPr lang="en-US" sz="2000" dirty="0"/>
              <a:t> </a:t>
            </a:r>
            <a:r>
              <a:rPr lang="en-US" sz="2000" dirty="0" err="1"/>
              <a:t>nastupi</a:t>
            </a:r>
            <a:r>
              <a:rPr lang="en-US" sz="2000" dirty="0"/>
              <a:t>, </a:t>
            </a:r>
            <a:r>
              <a:rPr lang="en-US" sz="2000" dirty="0" err="1"/>
              <a:t>bioskop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</a:t>
            </a:r>
            <a:r>
              <a:rPr lang="en-US" sz="2000" dirty="0" err="1"/>
              <a:t>spektar</a:t>
            </a:r>
            <a:r>
              <a:rPr lang="en-US" sz="2000" dirty="0"/>
              <a:t> </a:t>
            </a:r>
            <a:r>
              <a:rPr lang="en-US" sz="2000" dirty="0" err="1"/>
              <a:t>kulturnih</a:t>
            </a:r>
            <a:r>
              <a:rPr lang="en-US" sz="2000" dirty="0"/>
              <a:t> </a:t>
            </a:r>
            <a:r>
              <a:rPr lang="en-US" sz="2000" dirty="0" err="1"/>
              <a:t>događaja</a:t>
            </a:r>
            <a:r>
              <a:rPr lang="en-US" sz="2000" dirty="0"/>
              <a:t> </a:t>
            </a:r>
            <a:r>
              <a:rPr lang="en-US" sz="2000" dirty="0" err="1"/>
              <a:t>takođe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pristupačni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Izazov</a:t>
            </a:r>
            <a:r>
              <a:rPr lang="en-US" sz="2000" dirty="0"/>
              <a:t> je </a:t>
            </a:r>
            <a:r>
              <a:rPr lang="en-US" sz="2000" dirty="0" err="1"/>
              <a:t>kako</a:t>
            </a:r>
            <a:r>
              <a:rPr lang="en-US" sz="2000" dirty="0"/>
              <a:t> </a:t>
            </a:r>
            <a:r>
              <a:rPr lang="en-US" sz="2000" dirty="0" err="1"/>
              <a:t>unaprediti</a:t>
            </a:r>
            <a:r>
              <a:rPr lang="en-US" sz="2000" dirty="0"/>
              <a:t> </a:t>
            </a:r>
            <a:r>
              <a:rPr lang="en-US" sz="2000" dirty="0" err="1"/>
              <a:t>pristupačnost</a:t>
            </a:r>
            <a:r>
              <a:rPr lang="en-US" sz="2000" dirty="0"/>
              <a:t> </a:t>
            </a:r>
            <a:r>
              <a:rPr lang="en-US" sz="2000" dirty="0" err="1"/>
              <a:t>fizičkog</a:t>
            </a:r>
            <a:r>
              <a:rPr lang="en-US" sz="2000" dirty="0"/>
              <a:t> </a:t>
            </a:r>
            <a:r>
              <a:rPr lang="en-US" sz="2000" dirty="0" err="1"/>
              <a:t>okruženja</a:t>
            </a:r>
            <a:r>
              <a:rPr lang="en-US" sz="2000" dirty="0"/>
              <a:t> (</a:t>
            </a:r>
            <a:r>
              <a:rPr lang="en-US" sz="2000" dirty="0" err="1"/>
              <a:t>materijalni</a:t>
            </a:r>
            <a:r>
              <a:rPr lang="en-US" sz="2000" dirty="0"/>
              <a:t> </a:t>
            </a:r>
            <a:r>
              <a:rPr lang="en-US" sz="2000" dirty="0" err="1"/>
              <a:t>aspekti</a:t>
            </a:r>
            <a:r>
              <a:rPr lang="en-US" sz="2000" dirty="0"/>
              <a:t>)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specifičnog</a:t>
            </a:r>
            <a:r>
              <a:rPr lang="en-US" sz="2000" dirty="0"/>
              <a:t> </a:t>
            </a:r>
            <a:r>
              <a:rPr lang="en-US" sz="2000" dirty="0" err="1"/>
              <a:t>programskog</a:t>
            </a:r>
            <a:r>
              <a:rPr lang="en-US" sz="2000" dirty="0"/>
              <a:t> </a:t>
            </a:r>
            <a:r>
              <a:rPr lang="en-US" sz="2000" dirty="0" err="1"/>
              <a:t>sadržaja</a:t>
            </a:r>
            <a:r>
              <a:rPr lang="en-US" sz="2000" dirty="0"/>
              <a:t> (</a:t>
            </a:r>
            <a:r>
              <a:rPr lang="en-US" sz="2000" dirty="0" err="1"/>
              <a:t>nematerijalni</a:t>
            </a:r>
            <a:r>
              <a:rPr lang="en-US" sz="2000" dirty="0"/>
              <a:t> </a:t>
            </a:r>
            <a:r>
              <a:rPr lang="en-US" sz="2000" dirty="0" err="1"/>
              <a:t>aspekti</a:t>
            </a:r>
            <a:r>
              <a:rPr lang="en-US" sz="2000" dirty="0"/>
              <a:t>).</a:t>
            </a:r>
          </a:p>
          <a:p>
            <a:r>
              <a:rPr lang="en-US" sz="2800" b="1" dirty="0"/>
              <a:t>VIII. KREIRANJE ISKUSTAVA U KULTURNOM TURIZMU</a:t>
            </a:r>
          </a:p>
          <a:p>
            <a:pPr lvl="1"/>
            <a:r>
              <a:rPr lang="en-US" sz="2000" dirty="0" err="1"/>
              <a:t>Kreiranje</a:t>
            </a:r>
            <a:r>
              <a:rPr lang="en-US" sz="2000" dirty="0"/>
              <a:t> </a:t>
            </a:r>
            <a:r>
              <a:rPr lang="en-US" sz="2000" dirty="0" err="1"/>
              <a:t>kvalitetnih</a:t>
            </a:r>
            <a:r>
              <a:rPr lang="en-US" sz="2000" dirty="0"/>
              <a:t>, </a:t>
            </a:r>
            <a:r>
              <a:rPr lang="en-US" sz="2000" dirty="0" err="1"/>
              <a:t>autentičnih</a:t>
            </a:r>
            <a:r>
              <a:rPr lang="en-US" sz="2000" dirty="0"/>
              <a:t>, </a:t>
            </a:r>
            <a:r>
              <a:rPr lang="en-US" sz="2000" dirty="0" err="1"/>
              <a:t>zanimljivih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inkluzivnih</a:t>
            </a:r>
            <a:r>
              <a:rPr lang="en-US" sz="2000" dirty="0"/>
              <a:t> </a:t>
            </a:r>
            <a:r>
              <a:rPr lang="en-US" sz="2000" dirty="0" err="1"/>
              <a:t>iskustava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turizma</a:t>
            </a:r>
            <a:r>
              <a:rPr lang="en-US" sz="2000" dirty="0"/>
              <a:t> za </a:t>
            </a:r>
            <a:r>
              <a:rPr lang="en-US" sz="2000" dirty="0" err="1"/>
              <a:t>sve</a:t>
            </a:r>
            <a:r>
              <a:rPr lang="en-US" sz="2000" dirty="0"/>
              <a:t>,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poštovanje</a:t>
            </a:r>
            <a:r>
              <a:rPr lang="en-US" sz="2000" dirty="0"/>
              <a:t> </a:t>
            </a:r>
            <a:r>
              <a:rPr lang="en-US" sz="2000" dirty="0" err="1"/>
              <a:t>principa</a:t>
            </a:r>
            <a:r>
              <a:rPr lang="en-US" sz="2000" dirty="0"/>
              <a:t> </a:t>
            </a:r>
            <a:r>
              <a:rPr lang="en-US" sz="2000" dirty="0" err="1"/>
              <a:t>univerzalnog</a:t>
            </a:r>
            <a:r>
              <a:rPr lang="en-US" sz="2000" dirty="0"/>
              <a:t> </a:t>
            </a:r>
            <a:r>
              <a:rPr lang="en-US" sz="2000" dirty="0" err="1"/>
              <a:t>dizajna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Saradnja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stručnjacima</a:t>
            </a:r>
            <a:r>
              <a:rPr lang="en-US" sz="2000" dirty="0"/>
              <a:t> za </a:t>
            </a:r>
            <a:r>
              <a:rPr lang="en-US" sz="2000" dirty="0" err="1"/>
              <a:t>kulturni</a:t>
            </a:r>
            <a:r>
              <a:rPr lang="en-US" sz="2000" dirty="0"/>
              <a:t> </a:t>
            </a:r>
            <a:r>
              <a:rPr lang="en-US" sz="2000" dirty="0" err="1"/>
              <a:t>turizam</a:t>
            </a:r>
            <a:r>
              <a:rPr lang="en-US" sz="2000" dirty="0"/>
              <a:t>, </a:t>
            </a:r>
            <a:r>
              <a:rPr lang="en-US" sz="2000" dirty="0" err="1"/>
              <a:t>turističkim</a:t>
            </a:r>
            <a:r>
              <a:rPr lang="en-US" sz="2000" dirty="0"/>
              <a:t> </a:t>
            </a:r>
            <a:r>
              <a:rPr lang="en-US" sz="2000" dirty="0" err="1"/>
              <a:t>vodičima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agencijama</a:t>
            </a:r>
            <a:r>
              <a:rPr lang="en-US" sz="2000" dirty="0"/>
              <a:t> </a:t>
            </a:r>
            <a:r>
              <a:rPr lang="en-US" sz="2000" dirty="0" err="1"/>
              <a:t>radi</a:t>
            </a:r>
            <a:r>
              <a:rPr lang="en-US" sz="2000" dirty="0"/>
              <a:t> </a:t>
            </a:r>
            <a:r>
              <a:rPr lang="en-US" sz="2000" dirty="0" err="1"/>
              <a:t>upoznavanja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novim</a:t>
            </a:r>
            <a:r>
              <a:rPr lang="en-US" sz="2000" dirty="0"/>
              <a:t> </a:t>
            </a:r>
            <a:r>
              <a:rPr lang="en-US" sz="2000" dirty="0" err="1"/>
              <a:t>pristupačnim</a:t>
            </a:r>
            <a:r>
              <a:rPr lang="en-US" sz="2000" dirty="0"/>
              <a:t> </a:t>
            </a:r>
            <a:r>
              <a:rPr lang="en-US" sz="2000" dirty="0" err="1"/>
              <a:t>iskustvima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443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FA61E-3BE3-D679-E798-AA340A721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2EC20-0B03-509C-B5BD-DB3FA4A55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delovanja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2D353-36B9-971E-A868-5003A614A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IX. INFORMACIJE, KOMUNIKACIJA I INTERPRETACIJA</a:t>
            </a:r>
          </a:p>
          <a:p>
            <a:pPr lvl="1"/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kanala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medijskih</a:t>
            </a:r>
            <a:r>
              <a:rPr lang="en-US" sz="2000" dirty="0"/>
              <a:t> </a:t>
            </a:r>
            <a:r>
              <a:rPr lang="en-US" sz="2000" dirty="0" err="1"/>
              <a:t>platformi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pružaju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o </a:t>
            </a:r>
            <a:r>
              <a:rPr lang="en-US" sz="2000" dirty="0" err="1"/>
              <a:t>karakteristikama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, </a:t>
            </a:r>
            <a:r>
              <a:rPr lang="en-US" sz="2000" dirty="0" err="1"/>
              <a:t>ciljnim</a:t>
            </a:r>
            <a:r>
              <a:rPr lang="en-US" sz="2000" dirty="0"/>
              <a:t> </a:t>
            </a:r>
            <a:r>
              <a:rPr lang="en-US" sz="2000" dirty="0" err="1"/>
              <a:t>grupama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sadržaju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kreiranje</a:t>
            </a:r>
            <a:r>
              <a:rPr lang="en-US" sz="2000" dirty="0"/>
              <a:t> </a:t>
            </a:r>
            <a:r>
              <a:rPr lang="en-US" sz="2000" dirty="0" err="1"/>
              <a:t>inovativnih</a:t>
            </a:r>
            <a:r>
              <a:rPr lang="en-US" sz="2000" dirty="0"/>
              <a:t> </a:t>
            </a:r>
            <a:r>
              <a:rPr lang="en-US" sz="2000" dirty="0" err="1"/>
              <a:t>interpretativnih</a:t>
            </a:r>
            <a:r>
              <a:rPr lang="en-US" sz="2000" dirty="0"/>
              <a:t> </a:t>
            </a:r>
            <a:r>
              <a:rPr lang="en-US" sz="2000" dirty="0" err="1"/>
              <a:t>sadržaja</a:t>
            </a:r>
            <a:r>
              <a:rPr lang="en-US" sz="2000" dirty="0"/>
              <a:t> u </a:t>
            </a:r>
            <a:r>
              <a:rPr lang="en-US" sz="2000" dirty="0" err="1"/>
              <a:t>saradnji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krajnjim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, </a:t>
            </a:r>
            <a:r>
              <a:rPr lang="en-US" sz="2000" dirty="0" err="1"/>
              <a:t>drugim</a:t>
            </a:r>
            <a:r>
              <a:rPr lang="en-US" sz="2000" dirty="0"/>
              <a:t> </a:t>
            </a:r>
            <a:r>
              <a:rPr lang="en-US" sz="2000" dirty="0" err="1"/>
              <a:t>kulturnim</a:t>
            </a:r>
            <a:r>
              <a:rPr lang="en-US" sz="2000" dirty="0"/>
              <a:t> </a:t>
            </a:r>
            <a:r>
              <a:rPr lang="en-US" sz="2000" dirty="0" err="1"/>
              <a:t>institucijama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stručnjacima</a:t>
            </a:r>
            <a:r>
              <a:rPr lang="en-US" sz="2000" dirty="0"/>
              <a:t>.</a:t>
            </a:r>
          </a:p>
          <a:p>
            <a:r>
              <a:rPr lang="en-US" sz="2800" b="1" dirty="0"/>
              <a:t>X. INSTITUCIONALNE POLITIKE</a:t>
            </a:r>
          </a:p>
          <a:p>
            <a:pPr lvl="1"/>
            <a:r>
              <a:rPr lang="en-US" sz="2000" dirty="0" err="1"/>
              <a:t>uspostavljanje</a:t>
            </a:r>
            <a:r>
              <a:rPr lang="en-US" sz="2000" dirty="0"/>
              <a:t> </a:t>
            </a:r>
            <a:r>
              <a:rPr lang="en-US" sz="2000" dirty="0" err="1"/>
              <a:t>organizacione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institucionalne</a:t>
            </a:r>
            <a:r>
              <a:rPr lang="en-US" sz="2000" dirty="0"/>
              <a:t> </a:t>
            </a:r>
            <a:r>
              <a:rPr lang="en-US" sz="2000" dirty="0" err="1"/>
              <a:t>vizije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javnog</a:t>
            </a:r>
            <a:r>
              <a:rPr lang="en-US" sz="2000" dirty="0"/>
              <a:t> </a:t>
            </a:r>
            <a:r>
              <a:rPr lang="en-US" sz="2000" dirty="0" err="1"/>
              <a:t>opredeljenja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se </a:t>
            </a:r>
            <a:r>
              <a:rPr lang="en-US" sz="2000" dirty="0" err="1"/>
              <a:t>omogućio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kulturi</a:t>
            </a:r>
            <a:r>
              <a:rPr lang="en-US" sz="2000" dirty="0"/>
              <a:t> </a:t>
            </a:r>
            <a:r>
              <a:rPr lang="en-US" sz="2000" dirty="0" err="1"/>
              <a:t>svim</a:t>
            </a:r>
            <a:r>
              <a:rPr lang="en-US" sz="2000" dirty="0"/>
              <a:t> </a:t>
            </a:r>
            <a:r>
              <a:rPr lang="en-US" sz="2000" dirty="0" err="1"/>
              <a:t>ljudima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formalizovanje</a:t>
            </a:r>
            <a:r>
              <a:rPr lang="en-US" sz="2000" dirty="0"/>
              <a:t> </a:t>
            </a:r>
            <a:r>
              <a:rPr lang="en-US" sz="2000" dirty="0" err="1"/>
              <a:t>institucionalne</a:t>
            </a:r>
            <a:r>
              <a:rPr lang="en-US" sz="2000" dirty="0"/>
              <a:t> </a:t>
            </a:r>
            <a:r>
              <a:rPr lang="en-US" sz="2000" dirty="0" err="1"/>
              <a:t>podrške</a:t>
            </a:r>
            <a:r>
              <a:rPr lang="en-US" sz="2000" dirty="0"/>
              <a:t> </a:t>
            </a:r>
            <a:r>
              <a:rPr lang="en-US" sz="2000" dirty="0" err="1"/>
              <a:t>sistemskom</a:t>
            </a:r>
            <a:r>
              <a:rPr lang="en-US" sz="2000" dirty="0"/>
              <a:t> </a:t>
            </a:r>
            <a:r>
              <a:rPr lang="en-US" sz="2000" dirty="0" err="1"/>
              <a:t>delovanju</a:t>
            </a:r>
            <a:r>
              <a:rPr lang="en-US" sz="2000" dirty="0"/>
              <a:t> </a:t>
            </a:r>
            <a:r>
              <a:rPr lang="en-US" sz="2000" dirty="0" err="1"/>
              <a:t>radi</a:t>
            </a:r>
            <a:r>
              <a:rPr lang="en-US" sz="2000" dirty="0"/>
              <a:t> </a:t>
            </a:r>
            <a:r>
              <a:rPr lang="en-US" sz="2000" dirty="0" err="1"/>
              <a:t>unapređenja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; </a:t>
            </a: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skupa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 </a:t>
            </a:r>
            <a:r>
              <a:rPr lang="en-US" sz="2000" dirty="0" err="1"/>
              <a:t>zasnovanih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usaglašenim</a:t>
            </a:r>
            <a:r>
              <a:rPr lang="en-US" sz="2000" dirty="0"/>
              <a:t> </a:t>
            </a:r>
            <a:r>
              <a:rPr lang="en-US" sz="2000" dirty="0" err="1"/>
              <a:t>ciljevima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2496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91D95-A5CB-ABC5-64D6-904CB7FEB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E563-53CE-EBF9-F854-1FACF9CE3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–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delovanja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E8BA0-2D23-F92A-B467-DA48F9D0A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XI. INKLUZIJA NA TRŽIŠTU RADA</a:t>
            </a:r>
          </a:p>
          <a:p>
            <a:pPr lvl="1"/>
            <a:r>
              <a:rPr lang="en-US" sz="2000" dirty="0" err="1"/>
              <a:t>uspostavljanje</a:t>
            </a:r>
            <a:r>
              <a:rPr lang="en-US" sz="2000" dirty="0"/>
              <a:t> </a:t>
            </a:r>
            <a:r>
              <a:rPr lang="en-US" sz="2000" dirty="0" err="1"/>
              <a:t>dostojanstvenih</a:t>
            </a:r>
            <a:r>
              <a:rPr lang="en-US" sz="2000" dirty="0"/>
              <a:t> </a:t>
            </a:r>
            <a:r>
              <a:rPr lang="en-US" sz="2000" dirty="0" err="1"/>
              <a:t>uslova</a:t>
            </a:r>
            <a:r>
              <a:rPr lang="en-US" sz="2000" dirty="0"/>
              <a:t> rada, </a:t>
            </a:r>
            <a:r>
              <a:rPr lang="en-US" sz="2000" dirty="0" err="1"/>
              <a:t>ekonomske</a:t>
            </a:r>
            <a:r>
              <a:rPr lang="en-US" sz="2000" dirty="0"/>
              <a:t> </a:t>
            </a:r>
            <a:r>
              <a:rPr lang="en-US" sz="2000" dirty="0" err="1"/>
              <a:t>nezavisnosti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mogućnosti</a:t>
            </a:r>
            <a:r>
              <a:rPr lang="en-US" sz="2000" dirty="0"/>
              <a:t> za </a:t>
            </a:r>
            <a:r>
              <a:rPr lang="en-US" sz="2000" dirty="0" err="1"/>
              <a:t>lični</a:t>
            </a:r>
            <a:r>
              <a:rPr lang="en-US" sz="2000" dirty="0"/>
              <a:t> </a:t>
            </a: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zapošljavanje</a:t>
            </a:r>
            <a:r>
              <a:rPr lang="en-US" sz="2000" dirty="0"/>
              <a:t> u </a:t>
            </a:r>
            <a:r>
              <a:rPr lang="en-US" sz="2000" dirty="0" err="1"/>
              <a:t>ekosistemu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turizma</a:t>
            </a:r>
            <a:r>
              <a:rPr lang="en-US" sz="2000" dirty="0"/>
              <a:t>;</a:t>
            </a:r>
          </a:p>
          <a:p>
            <a:pPr lvl="1"/>
            <a:r>
              <a:rPr lang="en-US" sz="2000" dirty="0" err="1"/>
              <a:t>posmatranje</a:t>
            </a:r>
            <a:r>
              <a:rPr lang="en-US" sz="2000" dirty="0"/>
              <a:t> </a:t>
            </a:r>
            <a:r>
              <a:rPr lang="en-US" sz="2000" dirty="0" err="1"/>
              <a:t>inkluzije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tržištu</a:t>
            </a:r>
            <a:r>
              <a:rPr lang="en-US" sz="2000" dirty="0"/>
              <a:t> rada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prava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razvojne</a:t>
            </a:r>
            <a:r>
              <a:rPr lang="en-US" sz="2000" dirty="0"/>
              <a:t> </a:t>
            </a:r>
            <a:r>
              <a:rPr lang="en-US" sz="2000" dirty="0" err="1"/>
              <a:t>prednosti</a:t>
            </a:r>
            <a:r>
              <a:rPr lang="en-US" sz="2000" dirty="0"/>
              <a:t>, a ne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humanitarnog</a:t>
            </a:r>
            <a:r>
              <a:rPr lang="en-US" sz="2000" dirty="0"/>
              <a:t> </a:t>
            </a:r>
            <a:r>
              <a:rPr lang="en-US" sz="2000" dirty="0" err="1"/>
              <a:t>pristupa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zakonske</a:t>
            </a:r>
            <a:r>
              <a:rPr lang="en-US" sz="2000" dirty="0"/>
              <a:t> </a:t>
            </a:r>
            <a:r>
              <a:rPr lang="en-US" sz="2000" dirty="0" err="1"/>
              <a:t>obaveze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826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AC1B4B-8BEC-2122-1B41-5687E9501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Primeri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prakse</a:t>
            </a:r>
            <a:endParaRPr lang="en-US" dirty="0"/>
          </a:p>
        </p:txBody>
      </p:sp>
      <p:pic>
        <p:nvPicPr>
          <p:cNvPr id="7" name="Content Placeholder 6" descr="Acropolis lift and tracks up sloping wall ">
            <a:extLst>
              <a:ext uri="{FF2B5EF4-FFF2-40B4-BE49-F238E27FC236}">
                <a16:creationId xmlns:a16="http://schemas.microsoft.com/office/drawing/2014/main" id="{FB54A2B6-BAB1-C2C2-EA89-470CA8162F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990" y="1846263"/>
            <a:ext cx="3184657" cy="402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74E64B4-2B35-E9B8-B876-DEDD25EC5D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17631"/>
            <a:ext cx="4937125" cy="287998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164CD6-857E-F6E3-15CD-BCD2E7946F40}"/>
              </a:ext>
            </a:extLst>
          </p:cNvPr>
          <p:cNvSpPr txBox="1"/>
          <p:nvPr/>
        </p:nvSpPr>
        <p:spPr>
          <a:xfrm>
            <a:off x="1973990" y="5868988"/>
            <a:ext cx="318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Akropolis</a:t>
            </a:r>
            <a:r>
              <a:rPr lang="en-US" dirty="0"/>
              <a:t>, Atina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0D0DB5-8D7B-F0F4-CAF3-FFBA515A9975}"/>
              </a:ext>
            </a:extLst>
          </p:cNvPr>
          <p:cNvSpPr txBox="1"/>
          <p:nvPr/>
        </p:nvSpPr>
        <p:spPr>
          <a:xfrm>
            <a:off x="7970706" y="5868988"/>
            <a:ext cx="318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Zoološki</a:t>
            </a:r>
            <a:r>
              <a:rPr lang="en-US" dirty="0"/>
              <a:t> </a:t>
            </a:r>
            <a:r>
              <a:rPr lang="en-US" dirty="0" err="1"/>
              <a:t>vrt</a:t>
            </a:r>
            <a:r>
              <a:rPr lang="en-US" dirty="0"/>
              <a:t> u </a:t>
            </a:r>
            <a:r>
              <a:rPr lang="en-US" dirty="0" err="1"/>
              <a:t>Česteru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46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D8A25-2576-2E37-6229-57318296D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Primeri</a:t>
            </a:r>
            <a:r>
              <a:rPr lang="en-GB" dirty="0"/>
              <a:t> </a:t>
            </a:r>
            <a:r>
              <a:rPr lang="en-GB" dirty="0" err="1"/>
              <a:t>iz</a:t>
            </a:r>
            <a:r>
              <a:rPr lang="en-GB" dirty="0"/>
              <a:t> </a:t>
            </a:r>
            <a:r>
              <a:rPr lang="en-GB" dirty="0" err="1"/>
              <a:t>prakse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25A696-B3F3-AF16-65D3-28528EB5DBB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148071"/>
            <a:ext cx="4938712" cy="3419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484ABE3-5A9C-EAE3-D484-F1A7AD33E1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38" y="2469059"/>
            <a:ext cx="4937125" cy="27771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87FEB0-BC8D-5F5A-A50B-792D2A043BF5}"/>
              </a:ext>
            </a:extLst>
          </p:cNvPr>
          <p:cNvSpPr txBox="1"/>
          <p:nvPr/>
        </p:nvSpPr>
        <p:spPr>
          <a:xfrm>
            <a:off x="1096963" y="5868988"/>
            <a:ext cx="49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/>
              <a:t>Muzej</a:t>
            </a:r>
            <a:r>
              <a:rPr lang="en-GB" i="1" dirty="0"/>
              <a:t> </a:t>
            </a:r>
            <a:r>
              <a:rPr lang="en-GB" i="1" dirty="0" err="1"/>
              <a:t>moderne</a:t>
            </a:r>
            <a:r>
              <a:rPr lang="en-GB" i="1" dirty="0"/>
              <a:t> </a:t>
            </a:r>
            <a:r>
              <a:rPr lang="en-GB" i="1" dirty="0" err="1"/>
              <a:t>umetnosti</a:t>
            </a:r>
            <a:r>
              <a:rPr lang="en-GB" i="1" dirty="0"/>
              <a:t> u </a:t>
            </a:r>
            <a:r>
              <a:rPr lang="en-GB" i="1" dirty="0" err="1"/>
              <a:t>Njujorku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AE3E99-C822-A82B-13A1-13774F4E4499}"/>
              </a:ext>
            </a:extLst>
          </p:cNvPr>
          <p:cNvSpPr txBox="1"/>
          <p:nvPr/>
        </p:nvSpPr>
        <p:spPr>
          <a:xfrm>
            <a:off x="6705600" y="5868988"/>
            <a:ext cx="4449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/>
              <a:t>“</a:t>
            </a:r>
            <a:r>
              <a:rPr lang="en-GB" b="1" i="1" dirty="0" err="1"/>
              <a:t>Umetnost</a:t>
            </a:r>
            <a:r>
              <a:rPr lang="en-GB" b="1" i="1" dirty="0"/>
              <a:t> </a:t>
            </a:r>
            <a:r>
              <a:rPr lang="en-GB" b="1" i="1" dirty="0" err="1"/>
              <a:t>sa</a:t>
            </a:r>
            <a:r>
              <a:rPr lang="en-GB" b="1" i="1" dirty="0"/>
              <a:t> </a:t>
            </a:r>
            <a:r>
              <a:rPr lang="en-GB" b="1" i="1" dirty="0" err="1"/>
              <a:t>invaliditetom</a:t>
            </a:r>
            <a:r>
              <a:rPr lang="en-GB" b="1" i="1" dirty="0"/>
              <a:t>”</a:t>
            </a:r>
            <a:r>
              <a:rPr lang="en-GB" dirty="0"/>
              <a:t> </a:t>
            </a:r>
            <a:r>
              <a:rPr lang="en-GB" dirty="0" err="1"/>
              <a:t>izložba</a:t>
            </a:r>
            <a:r>
              <a:rPr lang="en-GB" dirty="0"/>
              <a:t> u </a:t>
            </a:r>
            <a:r>
              <a:rPr lang="en-GB" dirty="0" err="1"/>
              <a:t>Sofiji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32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EB4EF-9F9B-1B65-8765-B4D75E525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FAD2-B9F4-07E6-FBFD-2E153C151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Primeri</a:t>
            </a:r>
            <a:r>
              <a:rPr lang="en-GB" dirty="0"/>
              <a:t> </a:t>
            </a:r>
            <a:r>
              <a:rPr lang="en-GB" dirty="0" err="1"/>
              <a:t>iz</a:t>
            </a:r>
            <a:r>
              <a:rPr lang="en-GB" dirty="0"/>
              <a:t> </a:t>
            </a:r>
            <a:r>
              <a:rPr lang="en-GB" dirty="0" err="1"/>
              <a:t>prakse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F883A4-CE7C-CC14-CDC2-FED7BAB606A1}"/>
              </a:ext>
            </a:extLst>
          </p:cNvPr>
          <p:cNvSpPr txBox="1"/>
          <p:nvPr/>
        </p:nvSpPr>
        <p:spPr>
          <a:xfrm>
            <a:off x="1096963" y="5868988"/>
            <a:ext cx="49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Web Accessibility Viewer (WAV), Slovenija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F37F9A-3CBF-1D24-EFDA-7262ABAFD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7A1560-DF37-802A-FDF8-4E6F0BCCA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63" y="1763367"/>
            <a:ext cx="10076099" cy="37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56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91C43-F91B-232B-3ECE-750A25227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Primena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u </a:t>
            </a:r>
            <a:r>
              <a:rPr lang="en-US" dirty="0" err="1"/>
              <a:t>praksi</a:t>
            </a:r>
            <a:r>
              <a:rPr lang="en-US" dirty="0"/>
              <a:t> – od </a:t>
            </a:r>
            <a:r>
              <a:rPr lang="en-US" dirty="0" err="1"/>
              <a:t>smernica</a:t>
            </a:r>
            <a:r>
              <a:rPr lang="en-US" dirty="0"/>
              <a:t> do </a:t>
            </a:r>
            <a:r>
              <a:rPr lang="en-US" dirty="0" err="1"/>
              <a:t>procene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F8C21-32F6-2C64-B370-32D1F09AC2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Kada </a:t>
            </a:r>
            <a:r>
              <a:rPr lang="en-US" sz="2800" dirty="0" err="1"/>
              <a:t>sprovodite</a:t>
            </a:r>
            <a:r>
              <a:rPr lang="en-US" sz="2800" dirty="0"/>
              <a:t> </a:t>
            </a:r>
            <a:r>
              <a:rPr lang="en-US" sz="2800" dirty="0" err="1"/>
              <a:t>procenu</a:t>
            </a:r>
            <a:r>
              <a:rPr lang="en-US" sz="2800" dirty="0"/>
              <a:t> </a:t>
            </a:r>
            <a:r>
              <a:rPr lang="en-US" sz="2800" dirty="0" err="1"/>
              <a:t>pristupačnosti</a:t>
            </a:r>
            <a:r>
              <a:rPr lang="en-US" sz="2800" dirty="0"/>
              <a:t> </a:t>
            </a:r>
            <a:r>
              <a:rPr lang="en-US" sz="2800" dirty="0" err="1"/>
              <a:t>nekog</a:t>
            </a:r>
            <a:r>
              <a:rPr lang="en-US" sz="2800" dirty="0"/>
              <a:t> </a:t>
            </a:r>
            <a:r>
              <a:rPr lang="en-US" sz="2800" dirty="0" err="1"/>
              <a:t>lokaliteta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objekta</a:t>
            </a:r>
            <a:r>
              <a:rPr lang="en-US" sz="2800" dirty="0"/>
              <a:t>, u </a:t>
            </a:r>
            <a:r>
              <a:rPr lang="en-US" sz="2800" dirty="0" err="1"/>
              <a:t>suštini</a:t>
            </a:r>
            <a:r>
              <a:rPr lang="en-US" sz="2800" dirty="0"/>
              <a:t> </a:t>
            </a:r>
            <a:r>
              <a:rPr lang="en-US" sz="2800" b="1" dirty="0" err="1"/>
              <a:t>procenjujete</a:t>
            </a:r>
            <a:r>
              <a:rPr lang="en-US" sz="2800" b="1" dirty="0"/>
              <a:t> u </a:t>
            </a:r>
            <a:r>
              <a:rPr lang="en-US" sz="2800" b="1" dirty="0" err="1"/>
              <a:t>kojoj</a:t>
            </a:r>
            <a:r>
              <a:rPr lang="en-US" sz="2800" b="1" dirty="0"/>
              <a:t> meri on </a:t>
            </a:r>
            <a:r>
              <a:rPr lang="en-US" sz="2800" b="1" dirty="0" err="1"/>
              <a:t>ispunjava</a:t>
            </a:r>
            <a:r>
              <a:rPr lang="en-US" sz="2800" b="1" dirty="0"/>
              <a:t> </a:t>
            </a:r>
            <a:r>
              <a:rPr lang="en-US" sz="2800" b="1" dirty="0" err="1"/>
              <a:t>kriterijume</a:t>
            </a:r>
            <a:r>
              <a:rPr lang="en-US" sz="2800" b="1" dirty="0"/>
              <a:t> </a:t>
            </a:r>
            <a:r>
              <a:rPr lang="en-US" sz="2800" b="1" dirty="0" err="1"/>
              <a:t>definisane</a:t>
            </a:r>
            <a:r>
              <a:rPr lang="en-US" sz="2800" b="1" dirty="0"/>
              <a:t> </a:t>
            </a:r>
            <a:r>
              <a:rPr lang="en-US" sz="2800" b="1" dirty="0" err="1"/>
              <a:t>standardima</a:t>
            </a:r>
            <a:r>
              <a:rPr lang="en-US" sz="2800" b="1" dirty="0"/>
              <a:t> </a:t>
            </a:r>
            <a:r>
              <a:rPr lang="en-US" sz="2800" b="1" dirty="0" err="1"/>
              <a:t>ili</a:t>
            </a:r>
            <a:r>
              <a:rPr lang="en-US" sz="2800" b="1" dirty="0"/>
              <a:t> </a:t>
            </a:r>
            <a:r>
              <a:rPr lang="en-US" sz="2800" b="1" dirty="0" err="1"/>
              <a:t>primerima</a:t>
            </a:r>
            <a:r>
              <a:rPr lang="en-US" sz="2800" b="1" dirty="0"/>
              <a:t> </a:t>
            </a:r>
            <a:r>
              <a:rPr lang="en-US" sz="2800" b="1" dirty="0" err="1"/>
              <a:t>dobre</a:t>
            </a:r>
            <a:r>
              <a:rPr lang="en-US" sz="2800" b="1" dirty="0"/>
              <a:t> </a:t>
            </a:r>
            <a:r>
              <a:rPr lang="en-US" sz="2800" b="1" dirty="0" err="1"/>
              <a:t>prakse</a:t>
            </a:r>
            <a:r>
              <a:rPr lang="en-US" sz="2800" b="1" dirty="0"/>
              <a:t>.</a:t>
            </a:r>
            <a:endParaRPr lang="en-GB" sz="2800" b="1" dirty="0"/>
          </a:p>
          <a:p>
            <a:r>
              <a:rPr lang="en-GB" sz="2800" b="1" dirty="0" err="1"/>
              <a:t>Praktičan</a:t>
            </a:r>
            <a:r>
              <a:rPr lang="en-GB" sz="2800" b="1" dirty="0"/>
              <a:t> </a:t>
            </a:r>
            <a:r>
              <a:rPr lang="en-GB" sz="2800" b="1" dirty="0" err="1"/>
              <a:t>savet</a:t>
            </a:r>
            <a:r>
              <a:rPr lang="en-GB" sz="2800" b="1" dirty="0"/>
              <a:t>:</a:t>
            </a:r>
            <a:r>
              <a:rPr lang="en-GB" sz="2800" dirty="0"/>
              <a:t> </a:t>
            </a:r>
            <a:r>
              <a:rPr lang="en-US" sz="2800" dirty="0" err="1"/>
              <a:t>Nemojte</a:t>
            </a:r>
            <a:r>
              <a:rPr lang="en-US" sz="2800" dirty="0"/>
              <a:t> </a:t>
            </a:r>
            <a:r>
              <a:rPr lang="en-US" sz="2800" dirty="0" err="1"/>
              <a:t>brinuti</a:t>
            </a:r>
            <a:r>
              <a:rPr lang="en-US" sz="2800" dirty="0"/>
              <a:t> o tome da </a:t>
            </a:r>
            <a:r>
              <a:rPr lang="en-US" sz="2800" dirty="0" err="1"/>
              <a:t>zapamtite</a:t>
            </a:r>
            <a:r>
              <a:rPr lang="en-US" sz="2800" dirty="0"/>
              <a:t> </a:t>
            </a:r>
            <a:r>
              <a:rPr lang="en-US" sz="2800" dirty="0" err="1"/>
              <a:t>svaki</a:t>
            </a:r>
            <a:r>
              <a:rPr lang="en-US" sz="2800" dirty="0"/>
              <a:t> </a:t>
            </a:r>
            <a:r>
              <a:rPr lang="en-US" sz="2800" dirty="0" err="1"/>
              <a:t>broj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svako</a:t>
            </a:r>
            <a:r>
              <a:rPr lang="en-US" sz="2800" dirty="0"/>
              <a:t> </a:t>
            </a:r>
            <a:r>
              <a:rPr lang="en-US" sz="2800" dirty="0" err="1"/>
              <a:t>pravilo</a:t>
            </a:r>
            <a:r>
              <a:rPr lang="en-GB" sz="2800" dirty="0"/>
              <a:t>. </a:t>
            </a:r>
          </a:p>
          <a:p>
            <a:r>
              <a:rPr lang="en-US" sz="2800" dirty="0" err="1"/>
              <a:t>Razmislite</a:t>
            </a:r>
            <a:r>
              <a:rPr lang="en-US" sz="2800" dirty="0"/>
              <a:t> o </a:t>
            </a:r>
            <a:r>
              <a:rPr lang="en-US" sz="2800" dirty="0" err="1"/>
              <a:t>sopstvenoj</a:t>
            </a:r>
            <a:r>
              <a:rPr lang="en-US" sz="2800" dirty="0"/>
              <a:t> </a:t>
            </a:r>
            <a:r>
              <a:rPr lang="en-US" sz="2800" dirty="0" err="1"/>
              <a:t>instituciji</a:t>
            </a:r>
            <a:r>
              <a:rPr lang="en-US" sz="2800" dirty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lokalitetu</a:t>
            </a:r>
            <a:r>
              <a:rPr lang="en-US" sz="2800" dirty="0"/>
              <a:t> koji </a:t>
            </a:r>
            <a:r>
              <a:rPr lang="en-US" sz="2800" dirty="0" err="1"/>
              <a:t>poznajete</a:t>
            </a:r>
            <a:r>
              <a:rPr lang="en-GB" sz="2800" dirty="0"/>
              <a:t>.</a:t>
            </a:r>
            <a:r>
              <a:rPr lang="en-GB" sz="2800" b="1" i="1" dirty="0"/>
              <a:t> </a:t>
            </a:r>
            <a:r>
              <a:rPr lang="en-US" sz="2800" b="1" i="1" dirty="0" err="1"/>
              <a:t>Koje</a:t>
            </a:r>
            <a:r>
              <a:rPr lang="en-US" sz="2800" b="1" i="1" dirty="0"/>
              <a:t> </a:t>
            </a:r>
            <a:r>
              <a:rPr lang="en-US" sz="2800" b="1" i="1" dirty="0" err="1"/>
              <a:t>standarde</a:t>
            </a:r>
            <a:r>
              <a:rPr lang="en-US" sz="2800" b="1" i="1" dirty="0"/>
              <a:t> </a:t>
            </a:r>
            <a:r>
              <a:rPr lang="en-US" sz="2800" b="1" i="1" dirty="0" err="1"/>
              <a:t>ili</a:t>
            </a:r>
            <a:r>
              <a:rPr lang="en-US" sz="2800" b="1" i="1" dirty="0"/>
              <a:t> </a:t>
            </a:r>
            <a:r>
              <a:rPr lang="en-US" sz="2800" b="1" i="1" dirty="0" err="1"/>
              <a:t>propise</a:t>
            </a:r>
            <a:r>
              <a:rPr lang="en-US" sz="2800" b="1" i="1" dirty="0"/>
              <a:t> u </a:t>
            </a:r>
            <a:r>
              <a:rPr lang="en-US" sz="2800" b="1" i="1" dirty="0" err="1"/>
              <a:t>oblasti</a:t>
            </a:r>
            <a:r>
              <a:rPr lang="en-US" sz="2800" b="1" i="1" dirty="0"/>
              <a:t> </a:t>
            </a:r>
            <a:r>
              <a:rPr lang="en-US" sz="2800" b="1" i="1" dirty="0" err="1"/>
              <a:t>pristupačnosti</a:t>
            </a:r>
            <a:r>
              <a:rPr lang="en-US" sz="2800" b="1" i="1" dirty="0"/>
              <a:t> </a:t>
            </a:r>
            <a:r>
              <a:rPr lang="en-US" sz="2800" b="1" i="1" dirty="0" err="1"/>
              <a:t>smatrate</a:t>
            </a:r>
            <a:r>
              <a:rPr lang="en-US" sz="2800" b="1" i="1" dirty="0"/>
              <a:t> da </a:t>
            </a:r>
            <a:r>
              <a:rPr lang="en-US" sz="2800" b="1" i="1" dirty="0" err="1"/>
              <a:t>vaša</a:t>
            </a:r>
            <a:r>
              <a:rPr lang="en-US" sz="2800" b="1" i="1" dirty="0"/>
              <a:t> </a:t>
            </a:r>
            <a:r>
              <a:rPr lang="en-US" sz="2800" b="1" i="1" dirty="0" err="1"/>
              <a:t>organizacija</a:t>
            </a:r>
            <a:r>
              <a:rPr lang="en-US" sz="2800" b="1" i="1" dirty="0"/>
              <a:t> </a:t>
            </a:r>
            <a:r>
              <a:rPr lang="en-US" sz="2800" b="1" i="1" dirty="0" err="1"/>
              <a:t>već</a:t>
            </a:r>
            <a:r>
              <a:rPr lang="en-US" sz="2800" b="1" i="1" dirty="0"/>
              <a:t> </a:t>
            </a:r>
            <a:r>
              <a:rPr lang="en-US" sz="2800" b="1" i="1" dirty="0" err="1"/>
              <a:t>ispunjava</a:t>
            </a:r>
            <a:r>
              <a:rPr lang="en-US" sz="2800" b="1" i="1" dirty="0"/>
              <a:t> </a:t>
            </a:r>
            <a:r>
              <a:rPr lang="en-US" sz="2800" b="1" i="1" dirty="0" err="1"/>
              <a:t>i</a:t>
            </a:r>
            <a:r>
              <a:rPr lang="en-US" sz="2800" b="1" i="1" dirty="0"/>
              <a:t> </a:t>
            </a:r>
            <a:r>
              <a:rPr lang="en-US" sz="2800" b="1" i="1" dirty="0" err="1"/>
              <a:t>šta</a:t>
            </a:r>
            <a:r>
              <a:rPr lang="en-US" sz="2800" b="1" i="1" dirty="0"/>
              <a:t> </a:t>
            </a:r>
            <a:r>
              <a:rPr lang="en-US" sz="2800" b="1" i="1" dirty="0" err="1"/>
              <a:t>nedostaje</a:t>
            </a:r>
            <a:r>
              <a:rPr lang="en-GB" sz="2800" b="1" i="1" dirty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7387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poruke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Pristupačnost</a:t>
            </a:r>
            <a:r>
              <a:rPr lang="en-US" dirty="0"/>
              <a:t> u </a:t>
            </a:r>
            <a:r>
              <a:rPr lang="en-US" dirty="0" err="1"/>
              <a:t>turizmu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nizu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zakonskih</a:t>
            </a:r>
            <a:r>
              <a:rPr lang="en-US" dirty="0"/>
              <a:t> </a:t>
            </a:r>
            <a:r>
              <a:rPr lang="en-US" dirty="0" err="1"/>
              <a:t>okvira</a:t>
            </a:r>
            <a:r>
              <a:rPr lang="en-US" dirty="0"/>
              <a:t> koji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definišu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obavezu</a:t>
            </a:r>
            <a:r>
              <a:rPr lang="en-GB" dirty="0"/>
              <a:t>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Evropski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o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Direktiva</a:t>
            </a:r>
            <a:r>
              <a:rPr lang="en-US" dirty="0"/>
              <a:t> o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veb-sadržaja</a:t>
            </a:r>
            <a:r>
              <a:rPr lang="en-US" dirty="0"/>
              <a:t> </a:t>
            </a:r>
            <a:r>
              <a:rPr lang="en-US" dirty="0" err="1"/>
              <a:t>uspostavili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za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putovanja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u </a:t>
            </a:r>
            <a:r>
              <a:rPr lang="en-US" dirty="0" err="1"/>
              <a:t>oblastima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veb-sajtova</a:t>
            </a:r>
            <a:r>
              <a:rPr lang="en-US" dirty="0"/>
              <a:t>, </a:t>
            </a:r>
            <a:r>
              <a:rPr lang="en-US" dirty="0" err="1"/>
              <a:t>sistema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karata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prevoza</a:t>
            </a:r>
            <a:r>
              <a:rPr lang="en-GB" dirty="0"/>
              <a:t>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Filozofija</a:t>
            </a:r>
            <a:r>
              <a:rPr lang="en-US" dirty="0"/>
              <a:t> </a:t>
            </a:r>
            <a:r>
              <a:rPr lang="en-US" dirty="0" err="1"/>
              <a:t>univerzalnog</a:t>
            </a:r>
            <a:r>
              <a:rPr lang="en-US" dirty="0"/>
              <a:t> </a:t>
            </a:r>
            <a:r>
              <a:rPr lang="en-US" dirty="0" err="1"/>
              <a:t>dizajna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teorijski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praktične</a:t>
            </a:r>
            <a:r>
              <a:rPr lang="en-US" dirty="0"/>
              <a:t> </a:t>
            </a:r>
            <a:r>
              <a:rPr lang="en-US" dirty="0" err="1"/>
              <a:t>smernice</a:t>
            </a:r>
            <a:r>
              <a:rPr lang="en-US" dirty="0"/>
              <a:t> za </a:t>
            </a:r>
            <a:r>
              <a:rPr lang="en-US" dirty="0" err="1"/>
              <a:t>oblikovanje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okruženja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GB" dirty="0"/>
              <a:t>.</a:t>
            </a:r>
            <a:endParaRPr lang="en-US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posebni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pristupačnosti</a:t>
            </a:r>
            <a:r>
              <a:rPr lang="en-US" dirty="0"/>
              <a:t> (</a:t>
            </a:r>
            <a:r>
              <a:rPr lang="en-US" dirty="0" err="1"/>
              <a:t>na</a:t>
            </a:r>
            <a:r>
              <a:rPr lang="en-US" dirty="0"/>
              <a:t> primer, ISO 21902 za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), </a:t>
            </a:r>
            <a:r>
              <a:rPr lang="en-US" dirty="0" err="1"/>
              <a:t>zajedno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smernicama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kontrolnim</a:t>
            </a:r>
            <a:r>
              <a:rPr lang="en-US" dirty="0"/>
              <a:t> </a:t>
            </a:r>
            <a:r>
              <a:rPr lang="en-US" dirty="0" err="1"/>
              <a:t>listama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prevode</a:t>
            </a:r>
            <a:r>
              <a:rPr lang="en-US" dirty="0"/>
              <a:t> u </a:t>
            </a:r>
            <a:r>
              <a:rPr lang="en-US" dirty="0" err="1"/>
              <a:t>konkretne</a:t>
            </a:r>
            <a:r>
              <a:rPr lang="en-US" dirty="0"/>
              <a:t> </a:t>
            </a:r>
            <a:r>
              <a:rPr lang="en-US" dirty="0" err="1"/>
              <a:t>kriterijume</a:t>
            </a:r>
            <a:r>
              <a:rPr lang="en-US" dirty="0"/>
              <a:t> </a:t>
            </a:r>
            <a:r>
              <a:rPr lang="en-US" dirty="0" err="1"/>
              <a:t>procene</a:t>
            </a:r>
            <a:r>
              <a:rPr lang="en-GB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US" dirty="0" err="1"/>
              <a:t>Učite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primera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studija</a:t>
            </a:r>
            <a:r>
              <a:rPr lang="en-US" dirty="0"/>
              <a:t> </a:t>
            </a:r>
            <a:r>
              <a:rPr lang="en-US" dirty="0" err="1"/>
              <a:t>slučaja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konkretan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kreativno</a:t>
            </a:r>
            <a:r>
              <a:rPr lang="en-US" dirty="0"/>
              <a:t> </a:t>
            </a:r>
            <a:r>
              <a:rPr lang="en-US" dirty="0" err="1"/>
              <a:t>primenjuju</a:t>
            </a:r>
            <a:r>
              <a:rPr lang="en-US" dirty="0"/>
              <a:t> u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kontekstima</a:t>
            </a:r>
            <a:r>
              <a:rPr lang="en-US" dirty="0"/>
              <a:t> (</a:t>
            </a:r>
            <a:r>
              <a:rPr lang="en-US" dirty="0" err="1"/>
              <a:t>muzeji</a:t>
            </a:r>
            <a:r>
              <a:rPr lang="en-US" dirty="0"/>
              <a:t>, </a:t>
            </a:r>
            <a:r>
              <a:rPr lang="en-US" dirty="0" err="1"/>
              <a:t>lokaliteti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nasleđa</a:t>
            </a:r>
            <a:r>
              <a:rPr lang="en-US" dirty="0"/>
              <a:t>,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platforme</a:t>
            </a:r>
            <a:r>
              <a:rPr lang="en-GB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učenja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Do </a:t>
            </a:r>
            <a:r>
              <a:rPr lang="en-US" sz="2800" dirty="0" err="1"/>
              <a:t>kraja</a:t>
            </a:r>
            <a:r>
              <a:rPr lang="en-US" sz="2800" dirty="0"/>
              <a:t> Modula 2, </a:t>
            </a:r>
            <a:r>
              <a:rPr lang="en-US" sz="2800" dirty="0" err="1"/>
              <a:t>učesnici</a:t>
            </a:r>
            <a:r>
              <a:rPr lang="en-US" sz="2800" dirty="0"/>
              <a:t> </a:t>
            </a:r>
            <a:r>
              <a:rPr lang="en-US" sz="2800" dirty="0" err="1"/>
              <a:t>će</a:t>
            </a:r>
            <a:r>
              <a:rPr lang="en-US" sz="2800" dirty="0"/>
              <a:t> </a:t>
            </a:r>
            <a:r>
              <a:rPr lang="en-US" sz="2800" dirty="0" err="1"/>
              <a:t>biti</a:t>
            </a:r>
            <a:r>
              <a:rPr lang="en-US" sz="2800" dirty="0"/>
              <a:t> u </a:t>
            </a:r>
            <a:r>
              <a:rPr lang="en-US" sz="2800" dirty="0" err="1"/>
              <a:t>mogućnosti</a:t>
            </a:r>
            <a:r>
              <a:rPr lang="en-US" sz="2800" dirty="0"/>
              <a:t> da </a:t>
            </a:r>
            <a:r>
              <a:rPr lang="en-GB" sz="2800" dirty="0"/>
              <a:t>:</a:t>
            </a:r>
            <a:endParaRPr lang="en-US" sz="2800" dirty="0"/>
          </a:p>
          <a:p>
            <a:pPr lvl="1"/>
            <a:r>
              <a:rPr lang="en-US" sz="2400" dirty="0" err="1"/>
              <a:t>identifikuju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objasne</a:t>
            </a:r>
            <a:r>
              <a:rPr lang="en-US" sz="2400" dirty="0"/>
              <a:t> </a:t>
            </a:r>
            <a:r>
              <a:rPr lang="en-US" sz="2400" b="1" dirty="0" err="1"/>
              <a:t>ključne</a:t>
            </a:r>
            <a:r>
              <a:rPr lang="en-US" sz="2400" b="1" dirty="0"/>
              <a:t> </a:t>
            </a:r>
            <a:r>
              <a:rPr lang="en-US" sz="2400" b="1" dirty="0" err="1"/>
              <a:t>međunarodne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evropske</a:t>
            </a:r>
            <a:r>
              <a:rPr lang="en-US" sz="2400" b="1" dirty="0"/>
              <a:t> </a:t>
            </a:r>
            <a:r>
              <a:rPr lang="en-US" sz="2400" b="1" dirty="0" err="1"/>
              <a:t>politike</a:t>
            </a:r>
            <a:r>
              <a:rPr lang="en-US" sz="2400" b="1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podstiču</a:t>
            </a:r>
            <a:r>
              <a:rPr lang="en-US" sz="2400" dirty="0"/>
              <a:t> </a:t>
            </a:r>
            <a:r>
              <a:rPr lang="en-US" sz="2400" dirty="0" err="1"/>
              <a:t>pristupačnost</a:t>
            </a:r>
            <a:r>
              <a:rPr lang="en-US" sz="2400" dirty="0"/>
              <a:t> u </a:t>
            </a:r>
            <a:r>
              <a:rPr lang="en-US" sz="2400" dirty="0" err="1"/>
              <a:t>turizmu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oblasti</a:t>
            </a:r>
            <a:r>
              <a:rPr lang="en-US" sz="2400" dirty="0"/>
              <a:t> </a:t>
            </a:r>
            <a:r>
              <a:rPr lang="en-US" sz="2400" dirty="0" err="1"/>
              <a:t>kulturnog</a:t>
            </a:r>
            <a:r>
              <a:rPr lang="en-US" sz="2400" dirty="0"/>
              <a:t> </a:t>
            </a:r>
            <a:r>
              <a:rPr lang="en-US" sz="2400" dirty="0" err="1"/>
              <a:t>nasleđa</a:t>
            </a:r>
            <a:r>
              <a:rPr lang="en-US" sz="2400" dirty="0"/>
              <a:t>, </a:t>
            </a:r>
            <a:r>
              <a:rPr lang="en-US" sz="2400" dirty="0" err="1"/>
              <a:t>uključujući</a:t>
            </a:r>
            <a:r>
              <a:rPr lang="en-US" sz="2400" dirty="0"/>
              <a:t> </a:t>
            </a:r>
            <a:r>
              <a:rPr lang="en-US" sz="2400" dirty="0" err="1"/>
              <a:t>Konvenciju</a:t>
            </a:r>
            <a:r>
              <a:rPr lang="en-US" sz="2400" dirty="0"/>
              <a:t> </a:t>
            </a:r>
            <a:r>
              <a:rPr lang="en-US" sz="2400" dirty="0" err="1"/>
              <a:t>Ujedinjenih</a:t>
            </a:r>
            <a:r>
              <a:rPr lang="en-US" sz="2400" dirty="0"/>
              <a:t> </a:t>
            </a:r>
            <a:r>
              <a:rPr lang="en-US" sz="2400" dirty="0" err="1"/>
              <a:t>nacija</a:t>
            </a:r>
            <a:r>
              <a:rPr lang="en-US" sz="2400" dirty="0"/>
              <a:t> o </a:t>
            </a:r>
            <a:r>
              <a:rPr lang="en-US" sz="2400" dirty="0" err="1"/>
              <a:t>pravima</a:t>
            </a:r>
            <a:r>
              <a:rPr lang="en-US" sz="2400" dirty="0"/>
              <a:t> </a:t>
            </a:r>
            <a:r>
              <a:rPr lang="en-US" sz="2400" dirty="0" err="1"/>
              <a:t>osoba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invaliditetom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glavne</a:t>
            </a:r>
            <a:r>
              <a:rPr lang="en-US" sz="2400" dirty="0"/>
              <a:t> </a:t>
            </a:r>
            <a:r>
              <a:rPr lang="en-US" sz="2400" dirty="0" err="1"/>
              <a:t>direktive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inicijative</a:t>
            </a:r>
            <a:r>
              <a:rPr lang="en-US" sz="2400" dirty="0"/>
              <a:t> </a:t>
            </a:r>
            <a:r>
              <a:rPr lang="en-US" sz="2400" dirty="0" err="1"/>
              <a:t>Evropske</a:t>
            </a:r>
            <a:r>
              <a:rPr lang="en-US" sz="2400" dirty="0"/>
              <a:t> </a:t>
            </a:r>
            <a:r>
              <a:rPr lang="en-US" sz="2400" dirty="0" err="1"/>
              <a:t>unije</a:t>
            </a:r>
            <a:r>
              <a:rPr lang="en-US" sz="2400" dirty="0"/>
              <a:t> (</a:t>
            </a:r>
            <a:r>
              <a:rPr lang="en-US" sz="2400" dirty="0" err="1"/>
              <a:t>npr</a:t>
            </a:r>
            <a:r>
              <a:rPr lang="en-US" sz="2400" dirty="0"/>
              <a:t>. </a:t>
            </a:r>
            <a:r>
              <a:rPr lang="en-US" sz="2400" dirty="0" err="1"/>
              <a:t>Evropski</a:t>
            </a:r>
            <a:r>
              <a:rPr lang="en-US" sz="2400" dirty="0"/>
              <a:t> </a:t>
            </a:r>
            <a:r>
              <a:rPr lang="en-US" sz="2400" dirty="0" err="1"/>
              <a:t>akt</a:t>
            </a:r>
            <a:r>
              <a:rPr lang="en-US" sz="2400" dirty="0"/>
              <a:t> o </a:t>
            </a:r>
            <a:r>
              <a:rPr lang="en-US" sz="2400" dirty="0" err="1"/>
              <a:t>pristupačnosti</a:t>
            </a:r>
            <a:r>
              <a:rPr lang="en-US" sz="2400" dirty="0"/>
              <a:t>, </a:t>
            </a:r>
            <a:r>
              <a:rPr lang="en-US" sz="2400" dirty="0" err="1"/>
              <a:t>Direktivu</a:t>
            </a:r>
            <a:r>
              <a:rPr lang="en-US" sz="2400" dirty="0"/>
              <a:t> o </a:t>
            </a:r>
            <a:r>
              <a:rPr lang="en-US" sz="2400" dirty="0" err="1"/>
              <a:t>pristupačnosti</a:t>
            </a:r>
            <a:r>
              <a:rPr lang="en-US" sz="2400" dirty="0"/>
              <a:t> </a:t>
            </a:r>
            <a:r>
              <a:rPr lang="en-US" sz="2400" dirty="0" err="1"/>
              <a:t>veb-sadržaja</a:t>
            </a:r>
            <a:r>
              <a:rPr lang="en-GB" sz="2400" dirty="0"/>
              <a:t>).</a:t>
            </a:r>
            <a:endParaRPr lang="en-US" sz="2400" dirty="0"/>
          </a:p>
          <a:p>
            <a:pPr lvl="1"/>
            <a:r>
              <a:rPr lang="en-US" sz="2400" dirty="0" err="1"/>
              <a:t>navedu</a:t>
            </a:r>
            <a:r>
              <a:rPr lang="en-US" sz="2400" dirty="0"/>
              <a:t> </a:t>
            </a:r>
            <a:r>
              <a:rPr lang="en-US" sz="2400" b="1" dirty="0" err="1"/>
              <a:t>ključne</a:t>
            </a:r>
            <a:r>
              <a:rPr lang="en-US" sz="2400" b="1" dirty="0"/>
              <a:t> </a:t>
            </a:r>
            <a:r>
              <a:rPr lang="en-US" sz="2400" b="1" dirty="0" err="1"/>
              <a:t>smernice</a:t>
            </a:r>
            <a:r>
              <a:rPr lang="en-US" sz="2400" b="1" dirty="0"/>
              <a:t> </a:t>
            </a:r>
            <a:r>
              <a:rPr lang="en-US" sz="2400" dirty="0"/>
              <a:t>za </a:t>
            </a:r>
            <a:r>
              <a:rPr lang="en-US" sz="2400" dirty="0" err="1"/>
              <a:t>pristupačnost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uporede</a:t>
            </a:r>
            <a:r>
              <a:rPr lang="en-US" sz="2400" dirty="0"/>
              <a:t> </a:t>
            </a:r>
            <a:r>
              <a:rPr lang="en-US" sz="2400" dirty="0" err="1"/>
              <a:t>primere</a:t>
            </a:r>
            <a:r>
              <a:rPr lang="en-US" sz="2400" dirty="0"/>
              <a:t> </a:t>
            </a:r>
            <a:r>
              <a:rPr lang="en-US" sz="2400" dirty="0" err="1"/>
              <a:t>dobre</a:t>
            </a:r>
            <a:r>
              <a:rPr lang="en-US" sz="2400" dirty="0"/>
              <a:t> </a:t>
            </a:r>
            <a:r>
              <a:rPr lang="en-US" sz="2400" dirty="0" err="1"/>
              <a:t>prakse</a:t>
            </a:r>
            <a:r>
              <a:rPr lang="en-US" sz="2400" dirty="0"/>
              <a:t> u </a:t>
            </a:r>
            <a:r>
              <a:rPr lang="en-US" sz="2400" dirty="0" err="1"/>
              <a:t>pristupačnoj</a:t>
            </a:r>
            <a:r>
              <a:rPr lang="en-US" sz="2400" dirty="0"/>
              <a:t> </a:t>
            </a:r>
            <a:r>
              <a:rPr lang="en-US" sz="2400" dirty="0" err="1"/>
              <a:t>implementaciji</a:t>
            </a:r>
            <a:r>
              <a:rPr lang="en-US" sz="2400" dirty="0"/>
              <a:t> u </a:t>
            </a:r>
            <a:r>
              <a:rPr lang="en-US" sz="2400" dirty="0" err="1"/>
              <a:t>različitim</a:t>
            </a:r>
            <a:r>
              <a:rPr lang="en-US" sz="2400" dirty="0"/>
              <a:t> </a:t>
            </a:r>
            <a:r>
              <a:rPr lang="en-US" sz="2400" dirty="0" err="1"/>
              <a:t>turističkim</a:t>
            </a:r>
            <a:r>
              <a:rPr lang="en-US" sz="2400" dirty="0"/>
              <a:t> </a:t>
            </a:r>
            <a:r>
              <a:rPr lang="en-US" sz="2400" dirty="0" err="1"/>
              <a:t>okruženjima</a:t>
            </a:r>
            <a:r>
              <a:rPr lang="en-US" sz="2400" dirty="0"/>
              <a:t> </a:t>
            </a:r>
          </a:p>
          <a:p>
            <a:pPr lvl="1"/>
            <a:r>
              <a:rPr lang="en-US" sz="2400" dirty="0" err="1"/>
              <a:t>razumeju</a:t>
            </a:r>
            <a:r>
              <a:rPr lang="en-US" sz="2400" dirty="0"/>
              <a:t> </a:t>
            </a:r>
            <a:r>
              <a:rPr lang="en-US" sz="2400" b="1" dirty="0" err="1"/>
              <a:t>kako</a:t>
            </a:r>
            <a:r>
              <a:rPr lang="en-US" sz="2400" b="1" dirty="0"/>
              <a:t> da </a:t>
            </a:r>
            <a:r>
              <a:rPr lang="en-US" sz="2400" b="1" dirty="0" err="1"/>
              <a:t>tumače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primenjuju</a:t>
            </a:r>
            <a:r>
              <a:rPr lang="en-US" sz="2400" b="1" dirty="0"/>
              <a:t> </a:t>
            </a:r>
            <a:r>
              <a:rPr lang="en-US" sz="2400" b="1" dirty="0" err="1"/>
              <a:t>standarde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smernice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standard </a:t>
            </a:r>
            <a:r>
              <a:rPr lang="en-US" sz="2400" dirty="0" err="1"/>
              <a:t>pristupačnosti</a:t>
            </a:r>
            <a:r>
              <a:rPr lang="en-US" sz="2400" dirty="0"/>
              <a:t> ISO 21902: „</a:t>
            </a:r>
            <a:r>
              <a:rPr lang="en-US" sz="2400" dirty="0" err="1"/>
              <a:t>Pristupačni</a:t>
            </a:r>
            <a:r>
              <a:rPr lang="en-US" sz="2400" dirty="0"/>
              <a:t> </a:t>
            </a:r>
            <a:r>
              <a:rPr lang="en-US" sz="2400" dirty="0" err="1"/>
              <a:t>turizam</a:t>
            </a:r>
            <a:r>
              <a:rPr lang="en-US" sz="2400" dirty="0"/>
              <a:t> za </a:t>
            </a:r>
            <a:r>
              <a:rPr lang="en-US" sz="2400" dirty="0" err="1"/>
              <a:t>sve</a:t>
            </a:r>
            <a:r>
              <a:rPr lang="en-US" sz="2400" dirty="0"/>
              <a:t>“, </a:t>
            </a:r>
            <a:r>
              <a:rPr lang="en-US" sz="2400" dirty="0" err="1"/>
              <a:t>nacionalni</a:t>
            </a:r>
            <a:r>
              <a:rPr lang="en-US" sz="2400" dirty="0"/>
              <a:t> </a:t>
            </a:r>
            <a:r>
              <a:rPr lang="en-US" sz="2400" dirty="0" err="1"/>
              <a:t>standardi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kriterijumi</a:t>
            </a:r>
            <a:r>
              <a:rPr lang="en-US" sz="2400" dirty="0"/>
              <a:t> za </a:t>
            </a:r>
            <a:r>
              <a:rPr lang="en-US" sz="2400" dirty="0" err="1"/>
              <a:t>sertifikaciju</a:t>
            </a:r>
            <a:r>
              <a:rPr lang="en-US" sz="2400" dirty="0"/>
              <a:t> </a:t>
            </a:r>
            <a:r>
              <a:rPr lang="en-US" sz="2400" dirty="0" err="1"/>
              <a:t>pristupačnosti</a:t>
            </a:r>
            <a:r>
              <a:rPr lang="en-US" sz="2400" dirty="0"/>
              <a:t> u </a:t>
            </a:r>
            <a:r>
              <a:rPr lang="en-US" sz="2400" dirty="0" err="1"/>
              <a:t>turizmu</a:t>
            </a:r>
            <a:r>
              <a:rPr lang="en-US" sz="2400" dirty="0"/>
              <a:t>) u </a:t>
            </a:r>
            <a:r>
              <a:rPr lang="en-US" sz="2400" dirty="0" err="1"/>
              <a:t>praktičnom</a:t>
            </a:r>
            <a:r>
              <a:rPr lang="en-US" sz="2400" dirty="0"/>
              <a:t> </a:t>
            </a:r>
            <a:r>
              <a:rPr lang="en-US" sz="2400" dirty="0" err="1"/>
              <a:t>radu</a:t>
            </a:r>
            <a:r>
              <a:rPr lang="en-GB" sz="2400" dirty="0"/>
              <a:t>.</a:t>
            </a:r>
            <a:endParaRPr lang="en-US" sz="2400" dirty="0"/>
          </a:p>
          <a:p>
            <a:pPr lvl="1"/>
            <a:r>
              <a:rPr lang="en-US" sz="2400" dirty="0" err="1"/>
              <a:t>upoznaju</a:t>
            </a:r>
            <a:r>
              <a:rPr lang="en-US" sz="2400" dirty="0"/>
              <a:t> se </a:t>
            </a:r>
            <a:r>
              <a:rPr lang="en-US" sz="2400" b="1" dirty="0" err="1"/>
              <a:t>sa</a:t>
            </a:r>
            <a:r>
              <a:rPr lang="en-US" sz="2400" b="1" dirty="0"/>
              <a:t> </a:t>
            </a:r>
            <a:r>
              <a:rPr lang="en-US" sz="2400" b="1" dirty="0" err="1"/>
              <a:t>konceptom</a:t>
            </a:r>
            <a:r>
              <a:rPr lang="en-US" sz="2400" b="1" dirty="0"/>
              <a:t> </a:t>
            </a:r>
            <a:r>
              <a:rPr lang="en-US" sz="2400" b="1" dirty="0" err="1"/>
              <a:t>procene</a:t>
            </a:r>
            <a:r>
              <a:rPr lang="en-US" sz="2400" b="1" dirty="0"/>
              <a:t> </a:t>
            </a:r>
            <a:r>
              <a:rPr lang="en-US" sz="2400" b="1" dirty="0" err="1"/>
              <a:t>pristupačnosti</a:t>
            </a:r>
            <a:r>
              <a:rPr lang="en-US" sz="2400" b="1" dirty="0"/>
              <a:t> u </a:t>
            </a:r>
            <a:r>
              <a:rPr lang="en-US" sz="2400" b="1" dirty="0" err="1"/>
              <a:t>odnosu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en-US" sz="2400" b="1" dirty="0"/>
              <a:t> </a:t>
            </a:r>
            <a:r>
              <a:rPr lang="en-US" sz="2400" b="1" dirty="0" err="1"/>
              <a:t>standarde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pripremom</a:t>
            </a:r>
            <a:r>
              <a:rPr lang="en-US" sz="2400" dirty="0"/>
              <a:t> za Modul 3,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razumevanje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</a:t>
            </a:r>
            <a:r>
              <a:rPr lang="en-US" sz="2400" dirty="0" err="1"/>
              <a:t>standardi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kontrolne</a:t>
            </a:r>
            <a:r>
              <a:rPr lang="en-US" sz="2400" dirty="0"/>
              <a:t> </a:t>
            </a:r>
            <a:r>
              <a:rPr lang="en-US" sz="2400" dirty="0" err="1"/>
              <a:t>liste</a:t>
            </a:r>
            <a:r>
              <a:rPr lang="en-US" sz="2400" dirty="0"/>
              <a:t> </a:t>
            </a:r>
            <a:r>
              <a:rPr lang="en-US" sz="2400" dirty="0" err="1"/>
              <a:t>predstavljaju</a:t>
            </a:r>
            <a:r>
              <a:rPr lang="en-US" sz="2400" dirty="0"/>
              <a:t> </a:t>
            </a:r>
            <a:r>
              <a:rPr lang="en-US" sz="2400" dirty="0" err="1"/>
              <a:t>osnovu</a:t>
            </a:r>
            <a:r>
              <a:rPr lang="en-US" sz="2400" dirty="0"/>
              <a:t> </a:t>
            </a:r>
            <a:r>
              <a:rPr lang="en-US" sz="2400" dirty="0" err="1"/>
              <a:t>procesa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 (</a:t>
            </a:r>
            <a:r>
              <a:rPr lang="en-US" sz="2400" dirty="0" err="1"/>
              <a:t>audita</a:t>
            </a:r>
            <a:r>
              <a:rPr lang="en-US" sz="2400" dirty="0"/>
              <a:t>) </a:t>
            </a:r>
            <a:r>
              <a:rPr lang="en-US" sz="2400" dirty="0" err="1"/>
              <a:t>pristupačnosti</a:t>
            </a:r>
            <a:r>
              <a:rPr lang="en-US" sz="2400" dirty="0"/>
              <a:t>.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HVALA!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Da li </a:t>
            </a:r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neka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?</a:t>
            </a:r>
          </a:p>
          <a:p>
            <a:r>
              <a:rPr lang="en-US" sz="3200" dirty="0" err="1"/>
              <a:t>Šta</a:t>
            </a:r>
            <a:r>
              <a:rPr lang="en-US" sz="3200" dirty="0"/>
              <a:t>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/>
              <a:t>iznenađujuće?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Ključne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politike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05442"/>
          </a:xfrm>
        </p:spPr>
        <p:txBody>
          <a:bodyPr>
            <a:normAutofit/>
          </a:bodyPr>
          <a:lstStyle/>
          <a:p>
            <a:r>
              <a:rPr lang="pt-BR" dirty="0"/>
              <a:t>Konvencija Ujedinjenih nacija o pravima osoba sa invaliditetom </a:t>
            </a:r>
            <a:endParaRPr lang="en-US" dirty="0"/>
          </a:p>
          <a:p>
            <a:pPr lvl="1"/>
            <a:r>
              <a:rPr lang="en-US" b="1" dirty="0" err="1"/>
              <a:t>Član</a:t>
            </a:r>
            <a:r>
              <a:rPr lang="en-US" b="1" dirty="0"/>
              <a:t> 32</a:t>
            </a:r>
            <a:r>
              <a:rPr lang="en-US" dirty="0"/>
              <a:t> </a:t>
            </a:r>
            <a:r>
              <a:rPr lang="en-US" dirty="0" err="1"/>
              <a:t>Konvencije</a:t>
            </a:r>
            <a:r>
              <a:rPr lang="en-US" dirty="0"/>
              <a:t> </a:t>
            </a:r>
            <a:r>
              <a:rPr lang="en-US" dirty="0" err="1"/>
              <a:t>izričito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da se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Konvencije</a:t>
            </a:r>
            <a:r>
              <a:rPr lang="en-US" dirty="0"/>
              <a:t> </a:t>
            </a:r>
            <a:r>
              <a:rPr lang="en-US" dirty="0" err="1"/>
              <a:t>promovišu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saradnje</a:t>
            </a:r>
            <a:r>
              <a:rPr lang="en-GB" dirty="0"/>
              <a:t>.</a:t>
            </a:r>
          </a:p>
          <a:p>
            <a:pPr lvl="1"/>
            <a:r>
              <a:rPr lang="en-US" b="1" dirty="0" err="1"/>
              <a:t>Pravo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učešće</a:t>
            </a:r>
            <a:r>
              <a:rPr lang="en-US" b="1" dirty="0"/>
              <a:t> u </a:t>
            </a:r>
            <a:r>
              <a:rPr lang="en-US" b="1" dirty="0" err="1"/>
              <a:t>turizmu</a:t>
            </a:r>
            <a:r>
              <a:rPr lang="en-US" dirty="0"/>
              <a:t> </a:t>
            </a:r>
            <a:r>
              <a:rPr lang="en-US" b="1" dirty="0" err="1"/>
              <a:t>izričito</a:t>
            </a:r>
            <a:r>
              <a:rPr lang="en-US" b="1" dirty="0"/>
              <a:t> je </a:t>
            </a:r>
            <a:r>
              <a:rPr lang="en-US" b="1" dirty="0" err="1"/>
              <a:t>garantovano</a:t>
            </a:r>
            <a:r>
              <a:rPr lang="en-US" b="1" dirty="0"/>
              <a:t> </a:t>
            </a:r>
            <a:r>
              <a:rPr lang="en-US" b="1" dirty="0" err="1"/>
              <a:t>članom</a:t>
            </a:r>
            <a:r>
              <a:rPr lang="en-US" b="1" dirty="0"/>
              <a:t> 30 </a:t>
            </a:r>
            <a:endParaRPr lang="en-US" dirty="0"/>
          </a:p>
          <a:p>
            <a:r>
              <a:rPr lang="en-US" dirty="0" err="1"/>
              <a:t>Evropski</a:t>
            </a:r>
            <a:r>
              <a:rPr lang="en-US" dirty="0"/>
              <a:t> </a:t>
            </a:r>
            <a:r>
              <a:rPr lang="en-US" dirty="0" err="1"/>
              <a:t>okviri</a:t>
            </a:r>
            <a:r>
              <a:rPr lang="en-US" dirty="0"/>
              <a:t> za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Evropski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o </a:t>
            </a:r>
            <a:r>
              <a:rPr lang="en-US" dirty="0" err="1"/>
              <a:t>pristupačnosti</a:t>
            </a:r>
            <a:r>
              <a:rPr lang="en-US" dirty="0"/>
              <a:t>  </a:t>
            </a:r>
          </a:p>
          <a:p>
            <a:pPr lvl="1"/>
            <a:r>
              <a:rPr lang="pl-PL" dirty="0"/>
              <a:t>Strategija za prava osoba sa invaliditetom 2021–2030</a:t>
            </a:r>
            <a:endParaRPr lang="en-US" dirty="0"/>
          </a:p>
          <a:p>
            <a:pPr lvl="1"/>
            <a:r>
              <a:rPr lang="en-US" dirty="0"/>
              <a:t>•	</a:t>
            </a:r>
            <a:r>
              <a:rPr lang="en-US" dirty="0" err="1"/>
              <a:t>AccessibleEU</a:t>
            </a:r>
            <a:endParaRPr lang="en-US" dirty="0"/>
          </a:p>
          <a:p>
            <a:r>
              <a:rPr lang="en-US" dirty="0" err="1"/>
              <a:t>Direktiva</a:t>
            </a:r>
            <a:r>
              <a:rPr lang="en-US" dirty="0"/>
              <a:t> o </a:t>
            </a:r>
            <a:r>
              <a:rPr lang="en-US" dirty="0" err="1"/>
              <a:t>pristupačnosti</a:t>
            </a:r>
            <a:r>
              <a:rPr lang="en-US" dirty="0"/>
              <a:t> </a:t>
            </a:r>
            <a:r>
              <a:rPr lang="en-US" dirty="0" err="1"/>
              <a:t>veb-sadržaja</a:t>
            </a:r>
            <a:r>
              <a:rPr lang="en-US" dirty="0"/>
              <a:t> </a:t>
            </a:r>
          </a:p>
          <a:p>
            <a:r>
              <a:rPr lang="pl-PL" dirty="0"/>
              <a:t>Nacionalni zakoni i građevinski propisi </a:t>
            </a:r>
            <a:endParaRPr lang="en-US" dirty="0"/>
          </a:p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održivog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za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22B7-2B4D-31EC-A0D4-FF5CE0CD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održivog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za </a:t>
            </a:r>
            <a:r>
              <a:rPr lang="en-US" dirty="0" err="1"/>
              <a:t>osobe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invaliditetom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7717DB1-929B-0667-F335-72DF72EC9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4445441"/>
              </p:ext>
            </p:extLst>
          </p:nvPr>
        </p:nvGraphicFramePr>
        <p:xfrm>
          <a:off x="371139" y="1643386"/>
          <a:ext cx="11510682" cy="4622943"/>
        </p:xfrm>
        <a:graphic>
          <a:graphicData uri="http://schemas.openxmlformats.org/drawingml/2006/table">
            <a:tbl>
              <a:tblPr firstRow="1" firstCol="1" bandRow="1"/>
              <a:tblGrid>
                <a:gridCol w="3836894">
                  <a:extLst>
                    <a:ext uri="{9D8B030D-6E8A-4147-A177-3AD203B41FA5}">
                      <a16:colId xmlns:a16="http://schemas.microsoft.com/office/drawing/2014/main" val="4205174475"/>
                    </a:ext>
                  </a:extLst>
                </a:gridCol>
                <a:gridCol w="3836894">
                  <a:extLst>
                    <a:ext uri="{9D8B030D-6E8A-4147-A177-3AD203B41FA5}">
                      <a16:colId xmlns:a16="http://schemas.microsoft.com/office/drawing/2014/main" val="195975407"/>
                    </a:ext>
                  </a:extLst>
                </a:gridCol>
                <a:gridCol w="3836894">
                  <a:extLst>
                    <a:ext uri="{9D8B030D-6E8A-4147-A177-3AD203B41FA5}">
                      <a16:colId xmlns:a16="http://schemas.microsoft.com/office/drawing/2014/main" val="2466219817"/>
                    </a:ext>
                  </a:extLst>
                </a:gridCol>
              </a:tblGrid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Iskorenjivanje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siromaštva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gladi</a:t>
                      </a:r>
                      <a:r>
                        <a:rPr lang="en-US" sz="1050" b="1" dirty="0"/>
                        <a:t> za </a:t>
                      </a:r>
                      <a:r>
                        <a:rPr lang="en-US" sz="1050" b="1" dirty="0" err="1"/>
                        <a:t>sve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osobe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SDGs 1+2)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Obezbeđivanje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zdravog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života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unapređenje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dobrobiti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osoba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3)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Omogućavanje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pristupa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uslugama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seksualnog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reproduktivnog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zdravlja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ostvarivanju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reproduktivnih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prava</a:t>
                      </a:r>
                      <a:r>
                        <a:rPr lang="en-US" sz="1050" b="1" dirty="0"/>
                        <a:t> za </a:t>
                      </a:r>
                      <a:r>
                        <a:rPr lang="en-US" sz="1050" b="1" dirty="0" err="1"/>
                        <a:t>osobe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SDGs 3+5)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802535"/>
                  </a:ext>
                </a:extLst>
              </a:tr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Obezbeđivanje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inkluzivnog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pravičnog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kvalitetnog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obrazovanja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4)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Postizanje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rodne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ravnopravnosti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osnaživanje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svih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žena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devojčica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5)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50" b="1" dirty="0"/>
                        <a:t>Obezbeđivanje dostupnosti vode i sanitarnih uslova za osobe sa invaliditetom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6)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29714"/>
                  </a:ext>
                </a:extLst>
              </a:tr>
              <a:tr h="8934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v-SE" sz="1050" b="1" dirty="0"/>
                        <a:t>Obezbeđivanje pristupa energiji za osobe sa 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7)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err="1"/>
                        <a:t>Promovisanje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pune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produktivne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zaposlenosti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dostojanstvenog</a:t>
                      </a:r>
                      <a:r>
                        <a:rPr lang="en-US" sz="1050" b="1" dirty="0"/>
                        <a:t> rada za </a:t>
                      </a:r>
                      <a:r>
                        <a:rPr lang="en-US" sz="1050" b="1" dirty="0" err="1"/>
                        <a:t>osobe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9)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err="1"/>
                        <a:t>Povećanje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pristupa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informaciono-komunikacionim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tehnologijama</a:t>
                      </a:r>
                      <a:r>
                        <a:rPr lang="en-US" sz="1050" b="1" dirty="0"/>
                        <a:t> za </a:t>
                      </a:r>
                      <a:r>
                        <a:rPr lang="en-US" sz="1050" b="1" dirty="0" err="1"/>
                        <a:t>osobe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9)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8023682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dirty="0" err="1"/>
                        <a:t>Smanjenje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nejednakosti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(&gt;SDG 10)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Stvaranje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inkluzivnih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održivih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gradova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naselja</a:t>
                      </a:r>
                      <a:r>
                        <a:rPr lang="en-US" sz="1050" b="1" dirty="0"/>
                        <a:t> za </a:t>
                      </a:r>
                      <a:r>
                        <a:rPr lang="en-US" sz="1050" b="1" dirty="0" err="1"/>
                        <a:t>osobe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11)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Unapređenje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otpornosti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osoba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invaliditetom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smanjenje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njihove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ranjivosti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na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klimatski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uslovljene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opasnosti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druge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krizne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situacije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katastrofe</a:t>
                      </a:r>
                      <a:r>
                        <a:rPr lang="en-US" sz="1050" b="1" kern="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1, 11+13)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412847"/>
                  </a:ext>
                </a:extLst>
              </a:tr>
              <a:tr h="971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Promovisanje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mirnih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inkluzivnih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društava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radi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održivog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razvoja</a:t>
                      </a:r>
                      <a:r>
                        <a:rPr lang="en-US" sz="1050" b="1" dirty="0"/>
                        <a:t>, </a:t>
                      </a:r>
                      <a:r>
                        <a:rPr lang="en-US" sz="1050" b="1" dirty="0" err="1"/>
                        <a:t>obezbeđivanje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pristupa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pravdi</a:t>
                      </a:r>
                      <a:r>
                        <a:rPr lang="en-US" sz="1050" b="1" dirty="0"/>
                        <a:t> za </a:t>
                      </a:r>
                      <a:r>
                        <a:rPr lang="en-US" sz="1050" b="1" dirty="0" err="1"/>
                        <a:t>sve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izgradnja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efikasnih</a:t>
                      </a:r>
                      <a:r>
                        <a:rPr lang="en-US" sz="1050" b="1" dirty="0"/>
                        <a:t>, </a:t>
                      </a:r>
                      <a:r>
                        <a:rPr lang="en-US" sz="1050" b="1" dirty="0" err="1"/>
                        <a:t>odgovornih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inkluzivnih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institucija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(&gt; SDG 16)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50" b="1" dirty="0" err="1"/>
                        <a:t>Prikupljanje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obezbeđivanje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podataka</a:t>
                      </a:r>
                      <a:r>
                        <a:rPr lang="en-US" sz="1050" b="1" dirty="0"/>
                        <a:t>, </a:t>
                      </a:r>
                      <a:r>
                        <a:rPr lang="en-US" sz="1050" b="1" dirty="0" err="1"/>
                        <a:t>posebno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podataka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razvrstanih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prema</a:t>
                      </a:r>
                      <a:r>
                        <a:rPr lang="en-US" sz="1050" b="1" dirty="0"/>
                        <a:t> </a:t>
                      </a:r>
                      <a:r>
                        <a:rPr lang="en-US" sz="1050" b="1" dirty="0" err="1"/>
                        <a:t>invaliditetu</a:t>
                      </a:r>
                      <a:r>
                        <a:rPr lang="en-US" sz="1050" b="1" dirty="0"/>
                        <a:t> </a:t>
                      </a:r>
                      <a:r>
                        <a:rPr lang="en-GB" sz="1050" b="1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(&gt; SDG 17)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05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603" marR="37603" marT="0" marB="0" anchor="ctr"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2351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63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1244B-4E70-1353-40FA-9085834AA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Smernice i standardi pristupačnosti u turizmu – ključni principi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71034-2560-FE2F-F919-CE5AF0B0A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38525"/>
          </a:xfrm>
        </p:spPr>
        <p:txBody>
          <a:bodyPr>
            <a:normAutofit fontScale="92500" lnSpcReduction="2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Inkluzija</a:t>
            </a:r>
            <a:r>
              <a:rPr lang="en-GB" sz="2400" b="1" dirty="0"/>
              <a:t> </a:t>
            </a:r>
            <a:r>
              <a:rPr lang="en-GB" sz="2400" b="1" dirty="0" err="1"/>
              <a:t>i</a:t>
            </a:r>
            <a:r>
              <a:rPr lang="en-GB" sz="2400" b="1" dirty="0"/>
              <a:t> </a:t>
            </a:r>
            <a:r>
              <a:rPr lang="en-GB" sz="2400" b="1" dirty="0" err="1"/>
              <a:t>jednakost</a:t>
            </a:r>
            <a:r>
              <a:rPr lang="en-GB" sz="2400" dirty="0"/>
              <a:t>. </a:t>
            </a:r>
            <a:r>
              <a:rPr lang="en-US" sz="2400" dirty="0" err="1"/>
              <a:t>Turizam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da </a:t>
            </a:r>
            <a:r>
              <a:rPr lang="en-US" sz="2400" dirty="0" err="1"/>
              <a:t>bude</a:t>
            </a:r>
            <a:r>
              <a:rPr lang="en-US" sz="2400" dirty="0"/>
              <a:t> </a:t>
            </a:r>
            <a:r>
              <a:rPr lang="en-US" sz="2400" dirty="0" err="1"/>
              <a:t>pristupačan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prijatan</a:t>
            </a:r>
            <a:r>
              <a:rPr lang="en-US" sz="2400" dirty="0"/>
              <a:t> za </a:t>
            </a:r>
            <a:r>
              <a:rPr lang="en-US" sz="2400" dirty="0" err="1"/>
              <a:t>osobe</a:t>
            </a:r>
            <a:r>
              <a:rPr lang="en-US" sz="2400" dirty="0"/>
              <a:t> </a:t>
            </a:r>
            <a:r>
              <a:rPr lang="en-US" sz="2400" dirty="0" err="1"/>
              <a:t>različitih</a:t>
            </a:r>
            <a:r>
              <a:rPr lang="en-US" sz="2400" dirty="0"/>
              <a:t> </a:t>
            </a:r>
            <a:r>
              <a:rPr lang="en-US" sz="2400" dirty="0" err="1"/>
              <a:t>sposobnosti</a:t>
            </a:r>
            <a:r>
              <a:rPr lang="en-US" sz="2400" dirty="0"/>
              <a:t>, </a:t>
            </a:r>
            <a:r>
              <a:rPr lang="en-US" sz="2400" dirty="0" err="1"/>
              <a:t>uzrasta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potreba</a:t>
            </a:r>
            <a:r>
              <a:rPr lang="en-US" sz="2400" dirty="0"/>
              <a:t>, bez </a:t>
            </a:r>
            <a:r>
              <a:rPr lang="en-US" sz="2400" dirty="0" err="1"/>
              <a:t>segregacije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posebnog</a:t>
            </a:r>
            <a:r>
              <a:rPr lang="en-US" sz="2400" dirty="0"/>
              <a:t> </a:t>
            </a:r>
            <a:r>
              <a:rPr lang="en-US" sz="2400" dirty="0" err="1"/>
              <a:t>tretmana</a:t>
            </a:r>
            <a:r>
              <a:rPr lang="en-US" sz="2400" dirty="0"/>
              <a:t> </a:t>
            </a:r>
            <a:r>
              <a:rPr lang="en-US" sz="2400" dirty="0" err="1"/>
              <a:t>kad</a:t>
            </a:r>
            <a:r>
              <a:rPr lang="en-US" sz="2400" dirty="0"/>
              <a:t> god je to </a:t>
            </a:r>
            <a:r>
              <a:rPr lang="en-US" sz="2400" dirty="0" err="1"/>
              <a:t>moguće</a:t>
            </a:r>
            <a:r>
              <a:rPr lang="en-GB" sz="2400"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Univerzalni</a:t>
            </a:r>
            <a:r>
              <a:rPr lang="en-GB" sz="2400" b="1" dirty="0"/>
              <a:t> </a:t>
            </a:r>
            <a:r>
              <a:rPr lang="en-GB" sz="2400" b="1" dirty="0" err="1"/>
              <a:t>dizajn</a:t>
            </a:r>
            <a:r>
              <a:rPr lang="en-GB" sz="2400" dirty="0"/>
              <a:t>. </a:t>
            </a:r>
            <a:r>
              <a:rPr lang="en-US" sz="2400" dirty="0" err="1"/>
              <a:t>Okruženje</a:t>
            </a:r>
            <a:r>
              <a:rPr lang="en-US" sz="2400" dirty="0"/>
              <a:t>, </a:t>
            </a:r>
            <a:r>
              <a:rPr lang="en-US" sz="2400" dirty="0" err="1"/>
              <a:t>usluge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od </a:t>
            </a:r>
            <a:r>
              <a:rPr lang="en-US" sz="2400" dirty="0" err="1"/>
              <a:t>početka</a:t>
            </a:r>
            <a:r>
              <a:rPr lang="en-US" sz="2400" dirty="0"/>
              <a:t> </a:t>
            </a:r>
            <a:r>
              <a:rPr lang="en-US" sz="2400" dirty="0" err="1"/>
              <a:t>osmisliti</a:t>
            </a:r>
            <a:r>
              <a:rPr lang="en-US" sz="2400" dirty="0"/>
              <a:t> </a:t>
            </a:r>
            <a:r>
              <a:rPr lang="en-US" sz="2400" dirty="0" err="1"/>
              <a:t>tako</a:t>
            </a:r>
            <a:r>
              <a:rPr lang="en-US" sz="2400" dirty="0"/>
              <a:t> da </a:t>
            </a:r>
            <a:r>
              <a:rPr lang="en-US" sz="2400" dirty="0" err="1"/>
              <a:t>odgovaraju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većem</a:t>
            </a:r>
            <a:r>
              <a:rPr lang="en-US" sz="2400" dirty="0"/>
              <a:t> </a:t>
            </a:r>
            <a:r>
              <a:rPr lang="en-US" sz="2400" dirty="0" err="1"/>
              <a:t>broju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en-US" sz="2400" dirty="0"/>
              <a:t>, </a:t>
            </a:r>
            <a:r>
              <a:rPr lang="en-US" sz="2400" dirty="0" err="1"/>
              <a:t>umesto</a:t>
            </a:r>
            <a:r>
              <a:rPr lang="en-US" sz="2400" dirty="0"/>
              <a:t> da se </a:t>
            </a:r>
            <a:r>
              <a:rPr lang="en-US" sz="2400" dirty="0" err="1"/>
              <a:t>naknadno</a:t>
            </a:r>
            <a:r>
              <a:rPr lang="en-US" sz="2400" dirty="0"/>
              <a:t> </a:t>
            </a:r>
            <a:r>
              <a:rPr lang="en-US" sz="2400" dirty="0" err="1"/>
              <a:t>prilagođavaju</a:t>
            </a:r>
            <a:r>
              <a:rPr lang="en-US" sz="2400" dirty="0"/>
              <a:t> </a:t>
            </a:r>
            <a:r>
              <a:rPr lang="en-US" sz="2400" dirty="0" err="1"/>
              <a:t>pojedinim</a:t>
            </a:r>
            <a:r>
              <a:rPr lang="en-US" sz="2400" dirty="0"/>
              <a:t> </a:t>
            </a:r>
            <a:r>
              <a:rPr lang="en-US" sz="2400" dirty="0" err="1"/>
              <a:t>grupama</a:t>
            </a:r>
            <a:r>
              <a:rPr lang="en-GB" sz="2400"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Samostalnost</a:t>
            </a:r>
            <a:r>
              <a:rPr lang="en-GB" sz="2400" b="1" dirty="0"/>
              <a:t> </a:t>
            </a:r>
            <a:r>
              <a:rPr lang="en-GB" sz="2400" b="1" dirty="0" err="1"/>
              <a:t>i</a:t>
            </a:r>
            <a:r>
              <a:rPr lang="en-GB" sz="2400" b="1" dirty="0"/>
              <a:t> </a:t>
            </a:r>
            <a:r>
              <a:rPr lang="en-GB" sz="2400" b="1" dirty="0" err="1"/>
              <a:t>dostojanstvo</a:t>
            </a:r>
            <a:r>
              <a:rPr lang="en-GB" sz="2400" dirty="0"/>
              <a:t>. </a:t>
            </a:r>
            <a:r>
              <a:rPr lang="en-US" sz="2400" dirty="0" err="1"/>
              <a:t>Pristupačnost</a:t>
            </a:r>
            <a:r>
              <a:rPr lang="en-US" sz="2400" dirty="0"/>
              <a:t> </a:t>
            </a:r>
            <a:r>
              <a:rPr lang="en-US" sz="2400" dirty="0" err="1"/>
              <a:t>treba</a:t>
            </a:r>
            <a:r>
              <a:rPr lang="en-US" sz="2400" dirty="0"/>
              <a:t> da </a:t>
            </a:r>
            <a:r>
              <a:rPr lang="en-US" sz="2400" dirty="0" err="1"/>
              <a:t>omogući</a:t>
            </a:r>
            <a:r>
              <a:rPr lang="en-US" sz="2400" dirty="0"/>
              <a:t> </a:t>
            </a:r>
            <a:r>
              <a:rPr lang="en-US" sz="2400" dirty="0" err="1"/>
              <a:t>ljudima</a:t>
            </a:r>
            <a:r>
              <a:rPr lang="en-US" sz="2400" dirty="0"/>
              <a:t> da se </a:t>
            </a:r>
            <a:r>
              <a:rPr lang="en-US" sz="2400" dirty="0" err="1"/>
              <a:t>kreću</a:t>
            </a:r>
            <a:r>
              <a:rPr lang="en-US" sz="2400" dirty="0"/>
              <a:t>, </a:t>
            </a:r>
            <a:r>
              <a:rPr lang="en-US" sz="2400" dirty="0" err="1"/>
              <a:t>odlučuju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učestvuju</a:t>
            </a:r>
            <a:r>
              <a:rPr lang="en-US" sz="2400" dirty="0"/>
              <a:t> </a:t>
            </a:r>
            <a:r>
              <a:rPr lang="en-US" sz="2400" dirty="0" err="1"/>
              <a:t>samostalno</a:t>
            </a:r>
            <a:r>
              <a:rPr lang="en-US" sz="2400" dirty="0"/>
              <a:t>,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pomoć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se </a:t>
            </a:r>
            <a:r>
              <a:rPr lang="en-US" sz="2400" dirty="0" err="1"/>
              <a:t>pruža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poštovanjem</a:t>
            </a:r>
            <a:r>
              <a:rPr lang="en-US" sz="2400" dirty="0"/>
              <a:t> </a:t>
            </a:r>
            <a:r>
              <a:rPr lang="en-US" sz="2400" dirty="0" err="1"/>
              <a:t>kada</a:t>
            </a:r>
            <a:r>
              <a:rPr lang="en-US" sz="2400" dirty="0"/>
              <a:t> je </a:t>
            </a:r>
            <a:r>
              <a:rPr lang="en-US" sz="2400" dirty="0" err="1"/>
              <a:t>potrebna</a:t>
            </a:r>
            <a:r>
              <a:rPr lang="en-GB" sz="2400"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Informacije</a:t>
            </a:r>
            <a:r>
              <a:rPr lang="en-GB" sz="2400" b="1" dirty="0"/>
              <a:t> </a:t>
            </a:r>
            <a:r>
              <a:rPr lang="en-GB" sz="2400" b="1" dirty="0" err="1"/>
              <a:t>i</a:t>
            </a:r>
            <a:r>
              <a:rPr lang="en-GB" sz="2400" b="1" dirty="0"/>
              <a:t> </a:t>
            </a:r>
            <a:r>
              <a:rPr lang="en-GB" sz="2400" b="1" dirty="0" err="1"/>
              <a:t>transparentnost</a:t>
            </a:r>
            <a:r>
              <a:rPr lang="en-GB" sz="2400" dirty="0"/>
              <a:t>. </a:t>
            </a:r>
            <a:r>
              <a:rPr lang="en-US" sz="2400" dirty="0" err="1"/>
              <a:t>Tačne</a:t>
            </a:r>
            <a:r>
              <a:rPr lang="en-US" sz="2400" dirty="0"/>
              <a:t>, </a:t>
            </a:r>
            <a:r>
              <a:rPr lang="en-US" sz="2400" dirty="0" err="1"/>
              <a:t>jasne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pristupačne</a:t>
            </a:r>
            <a:r>
              <a:rPr lang="en-US" sz="2400" dirty="0"/>
              <a:t> </a:t>
            </a:r>
            <a:r>
              <a:rPr lang="en-US" sz="2400" dirty="0" err="1"/>
              <a:t>informacije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od </a:t>
            </a:r>
            <a:r>
              <a:rPr lang="en-US" sz="2400" dirty="0" err="1"/>
              <a:t>suštinskog</a:t>
            </a:r>
            <a:r>
              <a:rPr lang="en-US" sz="2400" dirty="0"/>
              <a:t> </a:t>
            </a:r>
            <a:r>
              <a:rPr lang="en-US" sz="2400" dirty="0" err="1"/>
              <a:t>značaja</a:t>
            </a:r>
            <a:r>
              <a:rPr lang="en-US" sz="2400" dirty="0"/>
              <a:t>. </a:t>
            </a:r>
            <a:r>
              <a:rPr lang="en-US" sz="2400" dirty="0" err="1"/>
              <a:t>Mnoge</a:t>
            </a:r>
            <a:r>
              <a:rPr lang="en-US" sz="2400" dirty="0"/>
              <a:t> </a:t>
            </a:r>
            <a:r>
              <a:rPr lang="en-US" sz="2400" dirty="0" err="1"/>
              <a:t>prepreke</a:t>
            </a:r>
            <a:r>
              <a:rPr lang="en-US" sz="2400" dirty="0"/>
              <a:t> </a:t>
            </a:r>
            <a:r>
              <a:rPr lang="en-US" sz="2400" dirty="0" err="1"/>
              <a:t>pristupu</a:t>
            </a:r>
            <a:r>
              <a:rPr lang="en-US" sz="2400" dirty="0"/>
              <a:t> </a:t>
            </a:r>
            <a:r>
              <a:rPr lang="en-US" sz="2400" dirty="0" err="1"/>
              <a:t>nastaju</a:t>
            </a:r>
            <a:r>
              <a:rPr lang="en-US" sz="2400" dirty="0"/>
              <a:t>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neizvesnosti</a:t>
            </a:r>
            <a:r>
              <a:rPr lang="en-US" sz="2400" dirty="0"/>
              <a:t>, a ne </a:t>
            </a:r>
            <a:r>
              <a:rPr lang="en-US" sz="2400" dirty="0" err="1"/>
              <a:t>zbog</a:t>
            </a:r>
            <a:r>
              <a:rPr lang="en-US" sz="2400" dirty="0"/>
              <a:t> </a:t>
            </a:r>
            <a:r>
              <a:rPr lang="en-US" sz="2400" dirty="0" err="1"/>
              <a:t>fizičkih</a:t>
            </a:r>
            <a:r>
              <a:rPr lang="en-US" sz="2400" dirty="0"/>
              <a:t> </a:t>
            </a:r>
            <a:r>
              <a:rPr lang="en-US" sz="2400" dirty="0" err="1"/>
              <a:t>prepreka</a:t>
            </a:r>
            <a:r>
              <a:rPr lang="en-GB" sz="2400" dirty="0"/>
              <a:t>.</a:t>
            </a:r>
            <a:endParaRPr lang="en-US" sz="2400" dirty="0"/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 err="1"/>
              <a:t>Sagledavanje</a:t>
            </a:r>
            <a:r>
              <a:rPr lang="en-GB" sz="2400" b="1" dirty="0"/>
              <a:t> </a:t>
            </a:r>
            <a:r>
              <a:rPr lang="en-GB" sz="2400" b="1" dirty="0" err="1"/>
              <a:t>celokupnog</a:t>
            </a:r>
            <a:r>
              <a:rPr lang="en-GB" sz="2400" b="1" dirty="0"/>
              <a:t> </a:t>
            </a:r>
            <a:r>
              <a:rPr lang="en-GB" sz="2400" b="1" dirty="0" err="1"/>
              <a:t>korisničkog</a:t>
            </a:r>
            <a:r>
              <a:rPr lang="en-GB" sz="2400" b="1" dirty="0"/>
              <a:t> </a:t>
            </a:r>
            <a:r>
              <a:rPr lang="en-GB" sz="2400" b="1" dirty="0" err="1"/>
              <a:t>iskustva</a:t>
            </a:r>
            <a:r>
              <a:rPr lang="en-GB" sz="2400" dirty="0"/>
              <a:t>. </a:t>
            </a:r>
            <a:r>
              <a:rPr lang="en-US" sz="2400" dirty="0" err="1"/>
              <a:t>Pristupačnost</a:t>
            </a:r>
            <a:r>
              <a:rPr lang="en-US" sz="2400" dirty="0"/>
              <a:t> je </a:t>
            </a:r>
            <a:r>
              <a:rPr lang="en-US" sz="2400" dirty="0" err="1"/>
              <a:t>efikasna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kada</a:t>
            </a:r>
            <a:r>
              <a:rPr lang="en-US" sz="2400" dirty="0"/>
              <a:t> se </a:t>
            </a:r>
            <a:r>
              <a:rPr lang="en-US" sz="2400" dirty="0" err="1"/>
              <a:t>posmatra</a:t>
            </a:r>
            <a:r>
              <a:rPr lang="en-US" sz="2400" dirty="0"/>
              <a:t> </a:t>
            </a:r>
            <a:r>
              <a:rPr lang="en-US" sz="2400" dirty="0" err="1"/>
              <a:t>celokupno</a:t>
            </a:r>
            <a:r>
              <a:rPr lang="en-US" sz="2400" dirty="0"/>
              <a:t> </a:t>
            </a:r>
            <a:r>
              <a:rPr lang="en-US" sz="2400" dirty="0" err="1"/>
              <a:t>iskustvo</a:t>
            </a:r>
            <a:r>
              <a:rPr lang="en-US" sz="2400" dirty="0"/>
              <a:t> </a:t>
            </a:r>
            <a:r>
              <a:rPr lang="en-US" sz="2400" dirty="0" err="1"/>
              <a:t>posetioca</a:t>
            </a:r>
            <a:r>
              <a:rPr lang="en-US" sz="2400" dirty="0"/>
              <a:t> – od </a:t>
            </a:r>
            <a:r>
              <a:rPr lang="en-US" sz="2400" dirty="0" err="1"/>
              <a:t>planiranja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rezervacije</a:t>
            </a:r>
            <a:r>
              <a:rPr lang="en-US" sz="2400" dirty="0"/>
              <a:t> do </a:t>
            </a:r>
            <a:r>
              <a:rPr lang="en-US" sz="2400" dirty="0" err="1"/>
              <a:t>dolaska</a:t>
            </a:r>
            <a:r>
              <a:rPr lang="en-US" sz="2400" dirty="0"/>
              <a:t>, </a:t>
            </a:r>
            <a:r>
              <a:rPr lang="en-US" sz="2400" dirty="0" err="1"/>
              <a:t>boravka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odlaska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84686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5E14C-F32D-7B6C-8AA4-47BCF1AA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Značajni standardi i smernice pristupačnosti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73191-FFEB-D820-36BE-73FB807A9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Univerzalni dizajn i dizajn za sve</a:t>
            </a:r>
            <a:endParaRPr lang="en-US" b="1" dirty="0"/>
          </a:p>
          <a:p>
            <a:r>
              <a:rPr lang="en-US" b="1" dirty="0"/>
              <a:t>EN 17210:2021. </a:t>
            </a:r>
            <a:r>
              <a:rPr lang="en-US" b="1" dirty="0" err="1"/>
              <a:t>Pristupačnost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upotrebljivost</a:t>
            </a:r>
            <a:r>
              <a:rPr lang="en-US" b="1" dirty="0"/>
              <a:t> </a:t>
            </a:r>
            <a:r>
              <a:rPr lang="en-US" b="1" dirty="0" err="1"/>
              <a:t>izgrađenog</a:t>
            </a:r>
            <a:r>
              <a:rPr lang="en-US" b="1" dirty="0"/>
              <a:t> </a:t>
            </a:r>
            <a:r>
              <a:rPr lang="en-US" b="1" dirty="0" err="1"/>
              <a:t>okruženja</a:t>
            </a:r>
            <a:r>
              <a:rPr lang="en-US" b="1" dirty="0"/>
              <a:t> – </a:t>
            </a:r>
            <a:r>
              <a:rPr lang="en-US" b="1" dirty="0" err="1"/>
              <a:t>funkcionalni</a:t>
            </a:r>
            <a:r>
              <a:rPr lang="en-US" b="1" dirty="0"/>
              <a:t> </a:t>
            </a:r>
            <a:r>
              <a:rPr lang="en-US" b="1" dirty="0" err="1"/>
              <a:t>zahtevi</a:t>
            </a:r>
            <a:endParaRPr lang="en-US" b="1" dirty="0"/>
          </a:p>
          <a:p>
            <a:r>
              <a:rPr lang="en-US" b="1" dirty="0"/>
              <a:t>ISO </a:t>
            </a:r>
            <a:r>
              <a:rPr lang="en-US" b="1" dirty="0" err="1"/>
              <a:t>standardi</a:t>
            </a:r>
            <a:endParaRPr lang="en-US" b="1" dirty="0"/>
          </a:p>
          <a:p>
            <a:pPr lvl="1"/>
            <a:r>
              <a:rPr lang="en-GB" dirty="0"/>
              <a:t>ISO 21542: </a:t>
            </a:r>
            <a:r>
              <a:rPr lang="en-US" dirty="0" err="1"/>
              <a:t>Izgradnja</a:t>
            </a:r>
            <a:r>
              <a:rPr lang="en-US" dirty="0"/>
              <a:t> </a:t>
            </a:r>
            <a:r>
              <a:rPr lang="en-US" dirty="0" err="1"/>
              <a:t>objekata</a:t>
            </a:r>
            <a:r>
              <a:rPr lang="en-US" dirty="0"/>
              <a:t> – </a:t>
            </a:r>
            <a:r>
              <a:rPr lang="en-US" dirty="0" err="1"/>
              <a:t>pristupačnost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upotrebljivost</a:t>
            </a:r>
            <a:r>
              <a:rPr lang="en-US" dirty="0"/>
              <a:t> </a:t>
            </a:r>
            <a:r>
              <a:rPr lang="en-US" dirty="0" err="1"/>
              <a:t>izgrađenog</a:t>
            </a:r>
            <a:r>
              <a:rPr lang="en-US" dirty="0"/>
              <a:t> </a:t>
            </a:r>
            <a:r>
              <a:rPr lang="en-US" dirty="0" err="1"/>
              <a:t>okruženja</a:t>
            </a:r>
            <a:r>
              <a:rPr lang="en-GB" dirty="0"/>
              <a:t>.</a:t>
            </a:r>
            <a:endParaRPr lang="en-US" dirty="0"/>
          </a:p>
          <a:p>
            <a:pPr lvl="1"/>
            <a:r>
              <a:rPr lang="en-GB" dirty="0"/>
              <a:t>ISO 7001: </a:t>
            </a:r>
            <a:r>
              <a:rPr lang="en-US" dirty="0"/>
              <a:t>Simboli za </a:t>
            </a:r>
            <a:r>
              <a:rPr lang="en-US" dirty="0" err="1"/>
              <a:t>javno</a:t>
            </a:r>
            <a:r>
              <a:rPr lang="en-US" dirty="0"/>
              <a:t> </a:t>
            </a:r>
            <a:r>
              <a:rPr lang="en-US" dirty="0" err="1"/>
              <a:t>informisanje</a:t>
            </a:r>
            <a:r>
              <a:rPr lang="en-GB" dirty="0"/>
              <a:t>. </a:t>
            </a:r>
            <a:endParaRPr lang="en-US" dirty="0"/>
          </a:p>
          <a:p>
            <a:pPr lvl="1"/>
            <a:r>
              <a:rPr lang="en-GB" dirty="0"/>
              <a:t>ISO 7010: </a:t>
            </a:r>
            <a:r>
              <a:rPr lang="pl-PL" dirty="0"/>
              <a:t>Grafički simboli – bezbednosne boje i bezbednosni znakovi</a:t>
            </a:r>
            <a:r>
              <a:rPr lang="en-GB" dirty="0"/>
              <a:t>. </a:t>
            </a:r>
            <a:endParaRPr lang="en-US" dirty="0"/>
          </a:p>
          <a:p>
            <a:pPr lvl="1"/>
            <a:r>
              <a:rPr lang="en-GB" dirty="0"/>
              <a:t>ISO 9241 </a:t>
            </a:r>
            <a:r>
              <a:rPr lang="en-GB" dirty="0" err="1"/>
              <a:t>serija</a:t>
            </a:r>
            <a:r>
              <a:rPr lang="en-GB" dirty="0"/>
              <a:t> (</a:t>
            </a:r>
            <a:r>
              <a:rPr lang="en-US" dirty="0" err="1"/>
              <a:t>Ergonomija</a:t>
            </a:r>
            <a:r>
              <a:rPr lang="en-US" dirty="0"/>
              <a:t> </a:t>
            </a:r>
            <a:r>
              <a:rPr lang="en-US" dirty="0" err="1"/>
              <a:t>interakcije</a:t>
            </a:r>
            <a:r>
              <a:rPr lang="en-US" dirty="0"/>
              <a:t> </a:t>
            </a:r>
            <a:r>
              <a:rPr lang="en-US" dirty="0" err="1"/>
              <a:t>čoveka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GB" dirty="0"/>
              <a:t>). ISO 17100 (</a:t>
            </a:r>
            <a:r>
              <a:rPr lang="en-US" dirty="0" err="1"/>
              <a:t>Usluge</a:t>
            </a:r>
            <a:r>
              <a:rPr lang="en-US" dirty="0"/>
              <a:t> </a:t>
            </a:r>
            <a:r>
              <a:rPr lang="en-US" dirty="0" err="1"/>
              <a:t>prevođenja</a:t>
            </a:r>
            <a:r>
              <a:rPr lang="en-GB" dirty="0"/>
              <a:t>). </a:t>
            </a:r>
            <a:endParaRPr lang="en-US" dirty="0"/>
          </a:p>
          <a:p>
            <a:r>
              <a:rPr lang="en-US" b="1" dirty="0" err="1"/>
              <a:t>Smernice</a:t>
            </a:r>
            <a:r>
              <a:rPr lang="en-US" b="1" dirty="0"/>
              <a:t> za </a:t>
            </a:r>
            <a:r>
              <a:rPr lang="en-US" b="1" dirty="0" err="1"/>
              <a:t>pristupačnost</a:t>
            </a:r>
            <a:r>
              <a:rPr lang="en-US" b="1" dirty="0"/>
              <a:t> </a:t>
            </a:r>
            <a:r>
              <a:rPr lang="en-US" b="1" dirty="0" err="1"/>
              <a:t>veb-sadržaja</a:t>
            </a:r>
            <a:r>
              <a:rPr lang="en-US" b="1" dirty="0"/>
              <a:t> (WCAG)</a:t>
            </a:r>
          </a:p>
          <a:p>
            <a:r>
              <a:rPr lang="en-US" b="1" dirty="0"/>
              <a:t>Drugi </a:t>
            </a:r>
            <a:r>
              <a:rPr lang="en-US" b="1" dirty="0" err="1"/>
              <a:t>tehnički</a:t>
            </a:r>
            <a:r>
              <a:rPr lang="en-US" b="1" dirty="0"/>
              <a:t> </a:t>
            </a:r>
            <a:r>
              <a:rPr lang="en-US" b="1" dirty="0" err="1"/>
              <a:t>standardi</a:t>
            </a:r>
            <a:endParaRPr lang="en-US" b="1" dirty="0"/>
          </a:p>
          <a:p>
            <a:r>
              <a:rPr lang="en-US" b="1" dirty="0" err="1"/>
              <a:t>Kontrolne</a:t>
            </a:r>
            <a:r>
              <a:rPr lang="en-US" b="1" dirty="0"/>
              <a:t> </a:t>
            </a:r>
            <a:r>
              <a:rPr lang="en-US" b="1" dirty="0" err="1"/>
              <a:t>liste</a:t>
            </a:r>
            <a:r>
              <a:rPr lang="en-US" b="1" dirty="0"/>
              <a:t> </a:t>
            </a:r>
            <a:r>
              <a:rPr lang="en-US" b="1" dirty="0" err="1"/>
              <a:t>pristupačnosti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kriterijumi</a:t>
            </a:r>
            <a:r>
              <a:rPr lang="en-US" b="1" dirty="0"/>
              <a:t> za </a:t>
            </a:r>
            <a:r>
              <a:rPr lang="en-US" b="1" dirty="0" err="1"/>
              <a:t>sertifikaciju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7351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7D827-6E2C-7C0C-1BF0-13B29916A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ISO 21902:2021 – </a:t>
            </a:r>
            <a:r>
              <a:rPr lang="en-US" dirty="0" err="1"/>
              <a:t>Pristupačni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za </a:t>
            </a:r>
            <a:r>
              <a:rPr lang="en-US" dirty="0" err="1"/>
              <a:t>sve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A7B2D-658A-1E0E-09A7-431194300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Pruža</a:t>
            </a:r>
            <a:r>
              <a:rPr lang="en-US" sz="3200" dirty="0"/>
              <a:t> </a:t>
            </a:r>
            <a:r>
              <a:rPr lang="en-US" sz="3200" dirty="0" err="1"/>
              <a:t>zahteve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preporuke</a:t>
            </a:r>
            <a:r>
              <a:rPr lang="en-US" sz="3200" dirty="0"/>
              <a:t> </a:t>
            </a:r>
            <a:r>
              <a:rPr lang="en-US" sz="3200" dirty="0" err="1"/>
              <a:t>koje</a:t>
            </a:r>
            <a:r>
              <a:rPr lang="en-US" sz="3200" dirty="0"/>
              <a:t>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primenjivati</a:t>
            </a:r>
            <a:r>
              <a:rPr lang="en-GB" sz="3200" dirty="0"/>
              <a:t>:</a:t>
            </a:r>
            <a:endParaRPr lang="en-US" sz="3200" dirty="0"/>
          </a:p>
          <a:p>
            <a:pPr lvl="1"/>
            <a:r>
              <a:rPr lang="en-US" sz="2800" dirty="0" err="1"/>
              <a:t>javne</a:t>
            </a:r>
            <a:r>
              <a:rPr lang="en-US" sz="2800" dirty="0"/>
              <a:t> </a:t>
            </a:r>
            <a:r>
              <a:rPr lang="en-US" sz="2800" dirty="0" err="1"/>
              <a:t>institucije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organizacije</a:t>
            </a:r>
            <a:r>
              <a:rPr lang="en-US" sz="2800" dirty="0"/>
              <a:t> za </a:t>
            </a:r>
            <a:r>
              <a:rPr lang="en-US" sz="2800" dirty="0" err="1"/>
              <a:t>upravljanje</a:t>
            </a:r>
            <a:r>
              <a:rPr lang="en-US" sz="2800" dirty="0"/>
              <a:t> </a:t>
            </a:r>
            <a:r>
              <a:rPr lang="en-US" sz="2800" dirty="0" err="1"/>
              <a:t>destinacijama</a:t>
            </a:r>
            <a:endParaRPr lang="en-US" sz="2800" dirty="0"/>
          </a:p>
          <a:p>
            <a:pPr lvl="1"/>
            <a:r>
              <a:rPr lang="en-US" sz="2800" dirty="0" err="1"/>
              <a:t>turistička</a:t>
            </a:r>
            <a:r>
              <a:rPr lang="en-US" sz="2800" dirty="0"/>
              <a:t> </a:t>
            </a:r>
            <a:r>
              <a:rPr lang="en-US" sz="2800" dirty="0" err="1"/>
              <a:t>preduzeća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pružaoci</a:t>
            </a:r>
            <a:r>
              <a:rPr lang="en-US" sz="2800" dirty="0"/>
              <a:t> </a:t>
            </a:r>
            <a:r>
              <a:rPr lang="en-US" sz="2800" dirty="0" err="1"/>
              <a:t>usluga</a:t>
            </a:r>
            <a:endParaRPr lang="en-US" sz="2800" dirty="0"/>
          </a:p>
          <a:p>
            <a:pPr lvl="1"/>
            <a:r>
              <a:rPr lang="nn-NO" sz="2800" dirty="0"/>
              <a:t>kulturne, prirodne i atrakcije kulturnog nasleđa</a:t>
            </a:r>
            <a:endParaRPr lang="en-US" sz="2800" dirty="0"/>
          </a:p>
          <a:p>
            <a:pPr lvl="1"/>
            <a:r>
              <a:rPr lang="en-US" sz="2800" dirty="0" err="1"/>
              <a:t>usluge</a:t>
            </a:r>
            <a:r>
              <a:rPr lang="en-US" sz="2800" dirty="0"/>
              <a:t> </a:t>
            </a:r>
            <a:r>
              <a:rPr lang="en-US" sz="2800" dirty="0" err="1"/>
              <a:t>prevoza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mobilnosti</a:t>
            </a:r>
            <a:endParaRPr lang="en-US" sz="2800" dirty="0"/>
          </a:p>
          <a:p>
            <a:pPr lvl="1"/>
            <a:r>
              <a:rPr lang="en-US" sz="2800" dirty="0" err="1"/>
              <a:t>prateće</a:t>
            </a:r>
            <a:r>
              <a:rPr lang="en-US" sz="2800" dirty="0"/>
              <a:t> </a:t>
            </a:r>
            <a:r>
              <a:rPr lang="en-US" sz="2800" dirty="0" err="1"/>
              <a:t>usluge</a:t>
            </a:r>
            <a:r>
              <a:rPr lang="en-US" sz="2800" dirty="0"/>
              <a:t>,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što</a:t>
            </a:r>
            <a:r>
              <a:rPr lang="en-US" sz="2800" dirty="0"/>
              <a:t> </a:t>
            </a:r>
            <a:r>
              <a:rPr lang="en-US" sz="2800" dirty="0" err="1"/>
              <a:t>su</a:t>
            </a:r>
            <a:r>
              <a:rPr lang="en-US" sz="2800" dirty="0"/>
              <a:t> </a:t>
            </a:r>
            <a:r>
              <a:rPr lang="en-US" sz="2800" dirty="0" err="1"/>
              <a:t>informativni</a:t>
            </a:r>
            <a:r>
              <a:rPr lang="en-US" sz="2800" dirty="0"/>
              <a:t> </a:t>
            </a:r>
            <a:r>
              <a:rPr lang="en-US" sz="2800" dirty="0" err="1"/>
              <a:t>centri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platforme</a:t>
            </a:r>
            <a:r>
              <a:rPr lang="en-US" sz="2800" dirty="0"/>
              <a:t> za </a:t>
            </a:r>
            <a:r>
              <a:rPr lang="en-US" sz="2800" dirty="0" err="1"/>
              <a:t>rezervaciju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11212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277EC-7698-794A-7250-42F4BCA4E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Značaj</a:t>
            </a:r>
            <a:r>
              <a:rPr lang="en-GB" dirty="0"/>
              <a:t> </a:t>
            </a:r>
            <a:r>
              <a:rPr lang="en-GB" dirty="0" err="1"/>
              <a:t>standarda</a:t>
            </a:r>
            <a:r>
              <a:rPr lang="en-GB" dirty="0"/>
              <a:t> ISO 21902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02D60-FA2D-958C-25B0-C99A19C3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75773"/>
          </a:xfrm>
        </p:spPr>
        <p:txBody>
          <a:bodyPr>
            <a:normAutofit lnSpcReduction="10000"/>
          </a:bodyPr>
          <a:lstStyle/>
          <a:p>
            <a:r>
              <a:rPr lang="en-US" sz="2400" dirty="0" err="1"/>
              <a:t>Pruža</a:t>
            </a:r>
            <a:r>
              <a:rPr lang="en-US" sz="2400" dirty="0"/>
              <a:t> alate za</a:t>
            </a:r>
            <a:r>
              <a:rPr lang="en-GB" sz="2400" dirty="0"/>
              <a:t>:</a:t>
            </a:r>
            <a:endParaRPr lang="en-US" sz="2400" dirty="0"/>
          </a:p>
          <a:p>
            <a:pPr lvl="1"/>
            <a:r>
              <a:rPr lang="en-US" sz="2000" b="1" dirty="0" err="1"/>
              <a:t>izbegavanje</a:t>
            </a:r>
            <a:r>
              <a:rPr lang="en-US" sz="2000" dirty="0"/>
              <a:t> </a:t>
            </a:r>
            <a:r>
              <a:rPr lang="en-US" sz="2000" dirty="0" err="1"/>
              <a:t>svih</a:t>
            </a:r>
            <a:r>
              <a:rPr lang="en-US" sz="2000" dirty="0"/>
              <a:t> </a:t>
            </a:r>
            <a:r>
              <a:rPr lang="en-US" sz="2000" dirty="0" err="1"/>
              <a:t>vrsta</a:t>
            </a:r>
            <a:r>
              <a:rPr lang="en-US" sz="2000" dirty="0"/>
              <a:t> </a:t>
            </a:r>
            <a:r>
              <a:rPr lang="en-US" sz="2000" dirty="0" err="1"/>
              <a:t>prepreka</a:t>
            </a:r>
            <a:r>
              <a:rPr lang="en-US" sz="2000" dirty="0"/>
              <a:t> u </a:t>
            </a:r>
            <a:r>
              <a:rPr lang="en-US" sz="2000" dirty="0" err="1"/>
              <a:t>pristupu</a:t>
            </a:r>
            <a:r>
              <a:rPr lang="en-US" sz="2000" dirty="0"/>
              <a:t> za </a:t>
            </a:r>
            <a:r>
              <a:rPr lang="en-US" sz="2000" dirty="0" err="1"/>
              <a:t>turiste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lokalno</a:t>
            </a:r>
            <a:r>
              <a:rPr lang="en-US" sz="2000" dirty="0"/>
              <a:t> </a:t>
            </a:r>
            <a:r>
              <a:rPr lang="en-US" sz="2000" dirty="0" err="1"/>
              <a:t>stanovništvo</a:t>
            </a:r>
            <a:endParaRPr lang="en-US" sz="2000" dirty="0"/>
          </a:p>
          <a:p>
            <a:pPr lvl="1"/>
            <a:r>
              <a:rPr lang="en-US" sz="2000" b="1" dirty="0" err="1"/>
              <a:t>očuvanje</a:t>
            </a:r>
            <a:r>
              <a:rPr lang="en-US" sz="2000" dirty="0"/>
              <a:t> </a:t>
            </a:r>
            <a:r>
              <a:rPr lang="en-US" sz="2000" dirty="0" err="1"/>
              <a:t>integriteta</a:t>
            </a:r>
            <a:r>
              <a:rPr lang="en-US" sz="2000" dirty="0"/>
              <a:t> </a:t>
            </a:r>
            <a:r>
              <a:rPr lang="en-US" sz="2000" dirty="0" err="1"/>
              <a:t>lanca</a:t>
            </a:r>
            <a:r>
              <a:rPr lang="en-US" sz="2000" dirty="0"/>
              <a:t> </a:t>
            </a:r>
            <a:r>
              <a:rPr lang="en-US" sz="2000" dirty="0" err="1"/>
              <a:t>vrednosti</a:t>
            </a:r>
            <a:r>
              <a:rPr lang="en-US" sz="2000" dirty="0"/>
              <a:t> u </a:t>
            </a:r>
            <a:r>
              <a:rPr lang="en-US" sz="2000" dirty="0" err="1"/>
              <a:t>turizmu</a:t>
            </a:r>
            <a:endParaRPr lang="en-US" sz="2000" dirty="0"/>
          </a:p>
          <a:p>
            <a:pPr lvl="1"/>
            <a:r>
              <a:rPr lang="en-US" sz="2000" b="1" dirty="0" err="1"/>
              <a:t>podizanje</a:t>
            </a:r>
            <a:r>
              <a:rPr lang="en-US" sz="2000" dirty="0"/>
              <a:t> </a:t>
            </a:r>
            <a:r>
              <a:rPr lang="en-US" sz="2000" dirty="0" err="1"/>
              <a:t>svesti</a:t>
            </a:r>
            <a:r>
              <a:rPr lang="en-US" sz="2000" dirty="0"/>
              <a:t> u </a:t>
            </a:r>
            <a:r>
              <a:rPr lang="en-US" sz="2000" dirty="0" err="1"/>
              <a:t>široj</a:t>
            </a:r>
            <a:r>
              <a:rPr lang="en-US" sz="2000" dirty="0"/>
              <a:t> </a:t>
            </a:r>
            <a:r>
              <a:rPr lang="en-US" sz="2000" dirty="0" err="1"/>
              <a:t>javnosti</a:t>
            </a:r>
            <a:endParaRPr lang="en-US" sz="2000" dirty="0"/>
          </a:p>
          <a:p>
            <a:pPr lvl="1"/>
            <a:r>
              <a:rPr lang="en-US" sz="2000" b="1" dirty="0" err="1"/>
              <a:t>obuku</a:t>
            </a:r>
            <a:r>
              <a:rPr lang="en-US" sz="2000" dirty="0"/>
              <a:t> </a:t>
            </a:r>
            <a:r>
              <a:rPr lang="en-US" sz="2000" dirty="0" err="1"/>
              <a:t>turističkih</a:t>
            </a:r>
            <a:r>
              <a:rPr lang="en-US" sz="2000" dirty="0"/>
              <a:t> </a:t>
            </a:r>
            <a:r>
              <a:rPr lang="en-US" sz="2000" dirty="0" err="1"/>
              <a:t>službenika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stručnjaka</a:t>
            </a:r>
            <a:endParaRPr lang="en-US" sz="2000" dirty="0"/>
          </a:p>
          <a:p>
            <a:pPr lvl="1"/>
            <a:r>
              <a:rPr lang="pl-PL" sz="2000" b="1" dirty="0"/>
              <a:t>analizu</a:t>
            </a:r>
            <a:r>
              <a:rPr lang="pl-PL" sz="2000" dirty="0"/>
              <a:t> ponude konkurenata i bolje razumevanje tržišta</a:t>
            </a:r>
            <a:endParaRPr lang="en-US" sz="2000" dirty="0"/>
          </a:p>
          <a:p>
            <a:pPr lvl="1"/>
            <a:r>
              <a:rPr lang="en-US" sz="2000" b="1" dirty="0" err="1"/>
              <a:t>sticanje</a:t>
            </a:r>
            <a:r>
              <a:rPr lang="en-US" sz="2000" dirty="0"/>
              <a:t> </a:t>
            </a:r>
            <a:r>
              <a:rPr lang="en-US" sz="2000" dirty="0" err="1"/>
              <a:t>znanja</a:t>
            </a:r>
            <a:r>
              <a:rPr lang="en-US" sz="2000" dirty="0"/>
              <a:t> o </a:t>
            </a:r>
            <a:r>
              <a:rPr lang="en-US" sz="2000" dirty="0" err="1"/>
              <a:t>prednostima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poslovnim</a:t>
            </a:r>
            <a:r>
              <a:rPr lang="en-US" sz="2000" dirty="0"/>
              <a:t> </a:t>
            </a:r>
            <a:r>
              <a:rPr lang="en-US" sz="2000" dirty="0" err="1"/>
              <a:t>mogućnostima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pruža</a:t>
            </a:r>
            <a:r>
              <a:rPr lang="en-US" sz="2000" dirty="0"/>
              <a:t> </a:t>
            </a:r>
            <a:r>
              <a:rPr lang="en-US" sz="2000" dirty="0" err="1"/>
              <a:t>pristupačni</a:t>
            </a:r>
            <a:r>
              <a:rPr lang="en-US" sz="2000" dirty="0"/>
              <a:t> </a:t>
            </a:r>
            <a:r>
              <a:rPr lang="en-US" sz="2000" dirty="0" err="1"/>
              <a:t>turizam</a:t>
            </a:r>
            <a:endParaRPr lang="en-US" sz="2000" dirty="0"/>
          </a:p>
          <a:p>
            <a:pPr lvl="1"/>
            <a:r>
              <a:rPr lang="en-US" sz="2000" b="1" dirty="0" err="1"/>
              <a:t>optimizovanje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u </a:t>
            </a:r>
            <a:r>
              <a:rPr lang="en-US" sz="2000" dirty="0" err="1"/>
              <a:t>turističko-informativnim</a:t>
            </a:r>
            <a:r>
              <a:rPr lang="en-US" sz="2000" dirty="0"/>
              <a:t> </a:t>
            </a:r>
            <a:r>
              <a:rPr lang="en-US" sz="2000" dirty="0" err="1"/>
              <a:t>centrima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lokalitetima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nasleđa</a:t>
            </a:r>
            <a:endParaRPr lang="en-GB" sz="2000" dirty="0"/>
          </a:p>
          <a:p>
            <a:pPr lvl="1"/>
            <a:r>
              <a:rPr lang="en-US" sz="2000" b="1" dirty="0" err="1"/>
              <a:t>unapređenje</a:t>
            </a:r>
            <a:r>
              <a:rPr lang="en-US" sz="2000" dirty="0"/>
              <a:t> </a:t>
            </a:r>
            <a:r>
              <a:rPr lang="en-US" sz="2000" dirty="0" err="1"/>
              <a:t>razvoja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marketinga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interpretacije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prezentacije</a:t>
            </a:r>
            <a:r>
              <a:rPr lang="en-US" sz="2000" dirty="0"/>
              <a:t> </a:t>
            </a:r>
            <a:r>
              <a:rPr lang="en-US" sz="2000" dirty="0" err="1"/>
              <a:t>sadržaja</a:t>
            </a:r>
            <a:endParaRPr lang="en-US" sz="2000" dirty="0"/>
          </a:p>
          <a:p>
            <a:pPr lvl="1"/>
            <a:r>
              <a:rPr lang="en-US" sz="2000" b="1" dirty="0" err="1"/>
              <a:t>pružanje</a:t>
            </a:r>
            <a:r>
              <a:rPr lang="en-US" sz="2000" dirty="0"/>
              <a:t> </a:t>
            </a:r>
            <a:r>
              <a:rPr lang="en-US" sz="2000" dirty="0" err="1"/>
              <a:t>kvalitetnih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pristupačnih</a:t>
            </a:r>
            <a:r>
              <a:rPr lang="en-US" sz="2000" dirty="0"/>
              <a:t> </a:t>
            </a:r>
            <a:r>
              <a:rPr lang="en-US" sz="2000" dirty="0" err="1"/>
              <a:t>iskustava</a:t>
            </a:r>
            <a:endParaRPr lang="en-US" sz="2000" dirty="0"/>
          </a:p>
          <a:p>
            <a:pPr lvl="1"/>
            <a:r>
              <a:rPr lang="en-US" sz="2000" b="1" dirty="0" err="1"/>
              <a:t>kreiranje</a:t>
            </a:r>
            <a:r>
              <a:rPr lang="en-US" sz="2000" dirty="0"/>
              <a:t> </a:t>
            </a:r>
            <a:r>
              <a:rPr lang="en-US" sz="2000" dirty="0" err="1"/>
              <a:t>ekonomskih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fiskalnih</a:t>
            </a:r>
            <a:r>
              <a:rPr lang="en-US" sz="2000" dirty="0"/>
              <a:t> </a:t>
            </a:r>
            <a:r>
              <a:rPr lang="en-US" sz="2000" dirty="0" err="1"/>
              <a:t>podsticaja</a:t>
            </a:r>
            <a:r>
              <a:rPr lang="en-US" sz="2000" dirty="0"/>
              <a:t> za </a:t>
            </a:r>
            <a:r>
              <a:rPr lang="en-US" sz="2000" dirty="0" err="1"/>
              <a:t>kompanije</a:t>
            </a:r>
            <a:r>
              <a:rPr lang="en-US" sz="2000" dirty="0"/>
              <a:t> </a:t>
            </a:r>
            <a:r>
              <a:rPr lang="en-US" sz="2000" dirty="0" err="1"/>
              <a:t>radi</a:t>
            </a:r>
            <a:r>
              <a:rPr lang="en-US" sz="2000" dirty="0"/>
              <a:t> </a:t>
            </a:r>
            <a:r>
              <a:rPr lang="en-US" sz="2000" dirty="0" err="1"/>
              <a:t>uvođenja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endParaRPr lang="en-US" sz="2000" dirty="0"/>
          </a:p>
          <a:p>
            <a:pPr lvl="1"/>
            <a:r>
              <a:rPr lang="en-US" sz="2000" b="1" dirty="0" err="1"/>
              <a:t>ostvarivanje</a:t>
            </a:r>
            <a:r>
              <a:rPr lang="en-US" sz="2000" b="1" dirty="0"/>
              <a:t> </a:t>
            </a:r>
            <a:r>
              <a:rPr lang="en-US" sz="2000" b="1" dirty="0" err="1"/>
              <a:t>ušteda</a:t>
            </a:r>
            <a:r>
              <a:rPr lang="en-US" sz="2000" b="1" dirty="0"/>
              <a:t> </a:t>
            </a:r>
            <a:r>
              <a:rPr lang="en-US" sz="2000" dirty="0" err="1"/>
              <a:t>pri</a:t>
            </a:r>
            <a:r>
              <a:rPr lang="en-US" sz="2000" dirty="0"/>
              <a:t> </a:t>
            </a:r>
            <a:r>
              <a:rPr lang="en-US" sz="2000" dirty="0" err="1"/>
              <a:t>unapređenjima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koordinaciji</a:t>
            </a:r>
            <a:r>
              <a:rPr lang="en-US" sz="2000" dirty="0"/>
              <a:t> </a:t>
            </a:r>
            <a:r>
              <a:rPr lang="en-US" sz="2000" dirty="0" err="1"/>
              <a:t>zahvaljujući</a:t>
            </a:r>
            <a:r>
              <a:rPr lang="en-US" sz="2000" dirty="0"/>
              <a:t> </a:t>
            </a:r>
            <a:r>
              <a:rPr lang="en-US" sz="2000" dirty="0" err="1"/>
              <a:t>uključivanju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US" sz="2000" dirty="0"/>
              <a:t> u </a:t>
            </a:r>
            <a:r>
              <a:rPr lang="en-US" sz="2000" dirty="0" err="1"/>
              <a:t>planiranje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5237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8DA95-96A8-1263-A519-731752CA8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ISO 21902 -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delovanja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C0F5E-9A0F-64CB-D0CF-5D790A75F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/>
              <a:t>I. </a:t>
            </a:r>
            <a:r>
              <a:rPr lang="en-US" sz="2800" b="1" dirty="0"/>
              <a:t>PROCENA PRISTUPAČNOSTI</a:t>
            </a:r>
            <a:endParaRPr lang="en-GB" sz="2800" b="1" dirty="0"/>
          </a:p>
          <a:p>
            <a:pPr lvl="1"/>
            <a:r>
              <a:rPr lang="en-US" sz="2000" dirty="0" err="1"/>
              <a:t>analiza</a:t>
            </a:r>
            <a:r>
              <a:rPr lang="en-US" sz="2000" dirty="0"/>
              <a:t> </a:t>
            </a:r>
            <a:r>
              <a:rPr lang="en-US" sz="2000" dirty="0" err="1"/>
              <a:t>potreba</a:t>
            </a:r>
            <a:r>
              <a:rPr lang="en-US" sz="2000" dirty="0"/>
              <a:t> za </a:t>
            </a:r>
            <a:r>
              <a:rPr lang="en-US" sz="2000" dirty="0" err="1"/>
              <a:t>pristupačnošću</a:t>
            </a:r>
            <a:r>
              <a:rPr lang="en-GB" sz="2000" dirty="0"/>
              <a:t>;</a:t>
            </a:r>
          </a:p>
          <a:p>
            <a:pPr lvl="1"/>
            <a:r>
              <a:rPr lang="en-US" sz="2000" dirty="0" err="1"/>
              <a:t>prikupljanje</a:t>
            </a:r>
            <a:r>
              <a:rPr lang="en-US" sz="2000" dirty="0"/>
              <a:t> </a:t>
            </a:r>
            <a:r>
              <a:rPr lang="en-US" sz="2000" dirty="0" err="1"/>
              <a:t>znanja</a:t>
            </a:r>
            <a:r>
              <a:rPr lang="en-US" sz="2000" dirty="0"/>
              <a:t> o </a:t>
            </a:r>
            <a:r>
              <a:rPr lang="en-US" sz="2000" dirty="0" err="1"/>
              <a:t>ponašanju</a:t>
            </a:r>
            <a:r>
              <a:rPr lang="en-US" sz="2000" dirty="0"/>
              <a:t> </a:t>
            </a:r>
            <a:r>
              <a:rPr lang="en-US" sz="2000" dirty="0" err="1"/>
              <a:t>posetilaca</a:t>
            </a:r>
            <a:r>
              <a:rPr lang="en-US" sz="2000" dirty="0"/>
              <a:t>, </a:t>
            </a:r>
            <a:r>
              <a:rPr lang="en-US" sz="2000" dirty="0" err="1"/>
              <a:t>specifičnim</a:t>
            </a:r>
            <a:r>
              <a:rPr lang="en-US" sz="2000" dirty="0"/>
              <a:t> </a:t>
            </a:r>
            <a:r>
              <a:rPr lang="en-US" sz="2000" dirty="0" err="1"/>
              <a:t>zahtevima</a:t>
            </a:r>
            <a:r>
              <a:rPr lang="en-US" sz="2000" dirty="0"/>
              <a:t> za </a:t>
            </a:r>
            <a:r>
              <a:rPr lang="en-US" sz="2000" dirty="0" err="1"/>
              <a:t>pristup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o </a:t>
            </a:r>
            <a:r>
              <a:rPr lang="en-US" sz="2000" dirty="0" err="1"/>
              <a:t>demografskim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socioekonomskim</a:t>
            </a:r>
            <a:r>
              <a:rPr lang="en-US" sz="2000" dirty="0"/>
              <a:t> </a:t>
            </a:r>
            <a:r>
              <a:rPr lang="en-US" sz="2000" dirty="0" err="1"/>
              <a:t>karakteristikama</a:t>
            </a:r>
            <a:r>
              <a:rPr lang="en-US" sz="2000" dirty="0"/>
              <a:t> </a:t>
            </a:r>
            <a:r>
              <a:rPr lang="en-US" sz="2000" dirty="0" err="1"/>
              <a:t>ciljne</a:t>
            </a:r>
            <a:r>
              <a:rPr lang="en-US" sz="2000" dirty="0"/>
              <a:t> </a:t>
            </a:r>
            <a:r>
              <a:rPr lang="en-US" sz="2000" dirty="0" err="1"/>
              <a:t>publike</a:t>
            </a:r>
            <a:r>
              <a:rPr lang="en-GB" sz="2000" dirty="0"/>
              <a:t>;</a:t>
            </a:r>
          </a:p>
          <a:p>
            <a:pPr lvl="1"/>
            <a:r>
              <a:rPr lang="en-US" sz="2000" dirty="0" err="1"/>
              <a:t>pružanje</a:t>
            </a:r>
            <a:r>
              <a:rPr lang="en-US" sz="2000" dirty="0"/>
              <a:t> </a:t>
            </a:r>
            <a:r>
              <a:rPr lang="en-US" sz="2000" dirty="0" err="1"/>
              <a:t>informacija</a:t>
            </a:r>
            <a:r>
              <a:rPr lang="en-US" sz="2000" dirty="0"/>
              <a:t> o </a:t>
            </a:r>
            <a:r>
              <a:rPr lang="en-US" sz="2000" dirty="0" err="1"/>
              <a:t>pristupačnosti</a:t>
            </a:r>
            <a:r>
              <a:rPr lang="en-US" sz="2000" dirty="0"/>
              <a:t> </a:t>
            </a:r>
            <a:r>
              <a:rPr lang="en-US" sz="2000" dirty="0" err="1"/>
              <a:t>određenog</a:t>
            </a:r>
            <a:r>
              <a:rPr lang="en-US" sz="2000" dirty="0"/>
              <a:t> </a:t>
            </a:r>
            <a:r>
              <a:rPr lang="en-US" sz="2000" dirty="0" err="1"/>
              <a:t>kulturnog</a:t>
            </a:r>
            <a:r>
              <a:rPr lang="en-US" sz="2000" dirty="0"/>
              <a:t> </a:t>
            </a:r>
            <a:r>
              <a:rPr lang="en-US" sz="2000" dirty="0" err="1"/>
              <a:t>sadržaja</a:t>
            </a:r>
            <a:r>
              <a:rPr lang="en-GB" sz="2000" dirty="0"/>
              <a:t>.</a:t>
            </a:r>
            <a:endParaRPr lang="en-US" sz="2000" dirty="0"/>
          </a:p>
          <a:p>
            <a:r>
              <a:rPr lang="en-US" sz="2800" b="1" dirty="0"/>
              <a:t>II. PODIZANJE SVESTI I OBUKA</a:t>
            </a:r>
            <a:endParaRPr lang="en-GB" sz="2800" b="1" dirty="0"/>
          </a:p>
          <a:p>
            <a:pPr lvl="1"/>
            <a:r>
              <a:rPr lang="en-US" sz="2000" dirty="0" err="1"/>
              <a:t>obezbeđivanje</a:t>
            </a:r>
            <a:r>
              <a:rPr lang="en-US" sz="2000" dirty="0"/>
              <a:t> da </a:t>
            </a:r>
            <a:r>
              <a:rPr lang="en-US" sz="2000" dirty="0" err="1"/>
              <a:t>donosioci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, </a:t>
            </a:r>
            <a:r>
              <a:rPr lang="en-US" sz="2000" dirty="0" err="1"/>
              <a:t>upravljači</a:t>
            </a:r>
            <a:r>
              <a:rPr lang="en-US" sz="2000" dirty="0"/>
              <a:t> </a:t>
            </a:r>
            <a:r>
              <a:rPr lang="en-US" sz="2000" dirty="0" err="1"/>
              <a:t>kulturnim</a:t>
            </a:r>
            <a:r>
              <a:rPr lang="en-US" sz="2000" dirty="0"/>
              <a:t> </a:t>
            </a:r>
            <a:r>
              <a:rPr lang="en-US" sz="2000" dirty="0" err="1"/>
              <a:t>nasleđem</a:t>
            </a:r>
            <a:r>
              <a:rPr lang="en-US" sz="2000" dirty="0"/>
              <a:t>, </a:t>
            </a:r>
            <a:r>
              <a:rPr lang="en-US" sz="2000" dirty="0" err="1"/>
              <a:t>stručnjaci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osoblje</a:t>
            </a:r>
            <a:r>
              <a:rPr lang="en-US" sz="2000" dirty="0"/>
              <a:t> </a:t>
            </a:r>
            <a:r>
              <a:rPr lang="en-US" sz="2000" dirty="0" err="1"/>
              <a:t>podrške</a:t>
            </a:r>
            <a:r>
              <a:rPr lang="en-US" sz="2000" dirty="0"/>
              <a:t> </a:t>
            </a:r>
            <a:r>
              <a:rPr lang="en-US" sz="2000" dirty="0" err="1"/>
              <a:t>razumeju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širi</a:t>
            </a:r>
            <a:r>
              <a:rPr lang="en-US" sz="2000" dirty="0"/>
              <a:t> </a:t>
            </a:r>
            <a:r>
              <a:rPr lang="en-US" sz="2000" dirty="0" err="1"/>
              <a:t>spektar</a:t>
            </a:r>
            <a:r>
              <a:rPr lang="en-US" sz="2000" dirty="0"/>
              <a:t> </a:t>
            </a:r>
            <a:r>
              <a:rPr lang="en-US" sz="2000" dirty="0" err="1"/>
              <a:t>zahteva</a:t>
            </a:r>
            <a:r>
              <a:rPr lang="en-US" sz="2000" dirty="0"/>
              <a:t> u </a:t>
            </a:r>
            <a:r>
              <a:rPr lang="en-US" sz="2000" dirty="0" err="1"/>
              <a:t>oblasti</a:t>
            </a:r>
            <a:r>
              <a:rPr lang="en-US" sz="2000" dirty="0"/>
              <a:t> </a:t>
            </a:r>
            <a:r>
              <a:rPr lang="en-US" sz="2000" dirty="0" err="1"/>
              <a:t>pristupačnosti</a:t>
            </a:r>
            <a:r>
              <a:rPr lang="en-GB" sz="2000" dirty="0"/>
              <a:t>;</a:t>
            </a:r>
          </a:p>
          <a:p>
            <a:pPr lvl="1"/>
            <a:r>
              <a:rPr lang="en-US" sz="2000" dirty="0" err="1"/>
              <a:t>sticanje</a:t>
            </a:r>
            <a:r>
              <a:rPr lang="en-US" sz="2000" dirty="0"/>
              <a:t> </a:t>
            </a:r>
            <a:r>
              <a:rPr lang="en-US" sz="2000" dirty="0" err="1"/>
              <a:t>veština</a:t>
            </a:r>
            <a:r>
              <a:rPr lang="en-US" sz="2000" dirty="0"/>
              <a:t> za </a:t>
            </a:r>
            <a:r>
              <a:rPr lang="en-US" sz="2000" dirty="0" err="1"/>
              <a:t>pružanje</a:t>
            </a:r>
            <a:r>
              <a:rPr lang="en-US" sz="2000" dirty="0"/>
              <a:t> </a:t>
            </a:r>
            <a:r>
              <a:rPr lang="en-US" sz="2000" dirty="0" err="1"/>
              <a:t>pomoći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podrške</a:t>
            </a:r>
            <a:r>
              <a:rPr lang="en-US" sz="2000" dirty="0"/>
              <a:t> </a:t>
            </a:r>
            <a:r>
              <a:rPr lang="en-US" sz="2000" dirty="0" err="1"/>
              <a:t>posetiocima</a:t>
            </a:r>
            <a:r>
              <a:rPr lang="en-GB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064936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130</TotalTime>
  <Words>1684</Words>
  <Application>Microsoft Office PowerPoint</Application>
  <PresentationFormat>Widescreen</PresentationFormat>
  <Paragraphs>152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Calibri</vt:lpstr>
      <vt:lpstr>Retrospect</vt:lpstr>
      <vt:lpstr>MODUL 2: Standardi pristupačnosti, smernice i primeri dobre prakse</vt:lpstr>
      <vt:lpstr>Ciljevi učenja</vt:lpstr>
      <vt:lpstr>Ključne međunarodne politike</vt:lpstr>
      <vt:lpstr>Ciljevi održivog razvoja za osobe sa invaliditetom</vt:lpstr>
      <vt:lpstr>Smernice i standardi pristupačnosti u turizmu – ključni principi</vt:lpstr>
      <vt:lpstr>Značajni standardi i smernice pristupačnosti</vt:lpstr>
      <vt:lpstr>ISO 21902:2021 – Pristupačni turizam za sve</vt:lpstr>
      <vt:lpstr>Značaj standarda ISO 21902 </vt:lpstr>
      <vt:lpstr>ISO 21902 - Oblasti delovanja</vt:lpstr>
      <vt:lpstr>ISO 21902 – Oblasti delovanja</vt:lpstr>
      <vt:lpstr>ISO 21902 – Oblasti delovanja</vt:lpstr>
      <vt:lpstr>ISO 21902 – Oblasti delovanja</vt:lpstr>
      <vt:lpstr>ISO 21902 – Oblasti delovanja</vt:lpstr>
      <vt:lpstr>ISO 21902 – Oblasti delovanja</vt:lpstr>
      <vt:lpstr>Primeri iz prakse</vt:lpstr>
      <vt:lpstr>Primeri iz prakse</vt:lpstr>
      <vt:lpstr>Primeri iz prakse</vt:lpstr>
      <vt:lpstr>Primena standarda u praksi – od smernica do procene pristupačnosti</vt:lpstr>
      <vt:lpstr>Ključne poruke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RARIS</cp:lastModifiedBy>
  <cp:revision>24</cp:revision>
  <dcterms:created xsi:type="dcterms:W3CDTF">2026-01-18T21:27:19Z</dcterms:created>
  <dcterms:modified xsi:type="dcterms:W3CDTF">2026-05-27T10:37:32Z</dcterms:modified>
</cp:coreProperties>
</file>